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8" r:id="rId2"/>
    <p:sldId id="329" r:id="rId3"/>
    <p:sldId id="330" r:id="rId4"/>
    <p:sldId id="331" r:id="rId5"/>
    <p:sldId id="332" r:id="rId6"/>
  </p:sldIdLst>
  <p:sldSz cx="10693400" cy="7562850"/>
  <p:notesSz cx="10693400" cy="756285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074" y="-7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1/15/2026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1/15/2026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1/15/2026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580131" y="6425115"/>
            <a:ext cx="839167" cy="354172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01926" y="5869336"/>
            <a:ext cx="801023" cy="359621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436141" y="3815134"/>
            <a:ext cx="828269" cy="245196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250540" y="3858724"/>
            <a:ext cx="1068032" cy="201606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365465" y="3504551"/>
            <a:ext cx="1008091" cy="201606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403446" y="3504551"/>
            <a:ext cx="1356836" cy="201606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773658" y="3504551"/>
            <a:ext cx="1574802" cy="201606"/>
          </a:xfrm>
          <a:prstGeom prst="rect">
            <a:avLst/>
          </a:prstGeom>
        </p:spPr>
      </p:pic>
      <p:pic>
        <p:nvPicPr>
          <p:cNvPr id="23" name="bg object 23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4427884" y="785593"/>
            <a:ext cx="1912649" cy="615715"/>
          </a:xfrm>
          <a:prstGeom prst="rect">
            <a:avLst/>
          </a:prstGeom>
        </p:spPr>
      </p:pic>
      <p:pic>
        <p:nvPicPr>
          <p:cNvPr id="24" name="bg object 24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2422599" y="3515449"/>
            <a:ext cx="888210" cy="17981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1/15/2026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1/15/2026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‹N›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701289" y="509282"/>
            <a:ext cx="5744209" cy="3911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58190" y="1540522"/>
            <a:ext cx="8037195" cy="15138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1/15/2026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370579" y="509282"/>
            <a:ext cx="3949700" cy="2494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Arial"/>
                <a:cs typeface="Arial"/>
              </a:rPr>
              <a:t>QUESITI</a:t>
            </a:r>
            <a:r>
              <a:rPr sz="2400" b="1" spc="-45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ESAMI</a:t>
            </a:r>
            <a:r>
              <a:rPr sz="2400" b="1" spc="-45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DI</a:t>
            </a:r>
            <a:r>
              <a:rPr sz="2400" b="1" spc="-55" dirty="0">
                <a:latin typeface="Arial"/>
                <a:cs typeface="Arial"/>
              </a:rPr>
              <a:t> </a:t>
            </a:r>
            <a:r>
              <a:rPr sz="2400" b="1" spc="-10" dirty="0">
                <a:latin typeface="Arial"/>
                <a:cs typeface="Arial"/>
              </a:rPr>
              <a:t>CACCIA</a:t>
            </a:r>
            <a:endParaRPr sz="2400">
              <a:latin typeface="Arial"/>
              <a:cs typeface="Arial"/>
            </a:endParaRPr>
          </a:p>
          <a:p>
            <a:pPr marL="1905" algn="ctr">
              <a:lnSpc>
                <a:spcPct val="100000"/>
              </a:lnSpc>
              <a:spcBef>
                <a:spcPts val="2640"/>
              </a:spcBef>
              <a:tabLst>
                <a:tab pos="1627505" algn="l"/>
              </a:tabLst>
            </a:pPr>
            <a:r>
              <a:rPr sz="2400" spc="-10" dirty="0">
                <a:latin typeface="Arial MT"/>
                <a:cs typeface="Arial MT"/>
              </a:rPr>
              <a:t>LETTERA</a:t>
            </a:r>
            <a:r>
              <a:rPr sz="2400" dirty="0">
                <a:latin typeface="Arial MT"/>
                <a:cs typeface="Arial MT"/>
              </a:rPr>
              <a:t>	</a:t>
            </a:r>
            <a:r>
              <a:rPr sz="2400" spc="-25" dirty="0">
                <a:latin typeface="Arial MT"/>
                <a:cs typeface="Arial MT"/>
              </a:rPr>
              <a:t>“f”</a:t>
            </a:r>
            <a:endParaRPr sz="240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 sz="24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70"/>
              </a:spcBef>
            </a:pPr>
            <a:endParaRPr sz="2400">
              <a:latin typeface="Arial MT"/>
              <a:cs typeface="Arial MT"/>
            </a:endParaRPr>
          </a:p>
          <a:p>
            <a:pPr marL="88900" marR="80010" algn="ctr">
              <a:lnSpc>
                <a:spcPts val="2760"/>
              </a:lnSpc>
            </a:pPr>
            <a:r>
              <a:rPr sz="2400" b="1" dirty="0">
                <a:latin typeface="Arial"/>
                <a:cs typeface="Arial"/>
              </a:rPr>
              <a:t>DEONTOLOGIA</a:t>
            </a:r>
            <a:r>
              <a:rPr sz="2400" b="1" spc="-65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ED</a:t>
            </a:r>
            <a:r>
              <a:rPr sz="2400" b="1" spc="-65" dirty="0">
                <a:latin typeface="Arial"/>
                <a:cs typeface="Arial"/>
              </a:rPr>
              <a:t> </a:t>
            </a:r>
            <a:r>
              <a:rPr sz="2400" b="1" spc="-10" dirty="0">
                <a:latin typeface="Arial"/>
                <a:cs typeface="Arial"/>
              </a:rPr>
              <a:t>ETICA </a:t>
            </a:r>
            <a:r>
              <a:rPr sz="2400" b="1" dirty="0">
                <a:latin typeface="Arial"/>
                <a:cs typeface="Arial"/>
              </a:rPr>
              <a:t>DEL</a:t>
            </a:r>
            <a:r>
              <a:rPr sz="2400" b="1" spc="-35" dirty="0">
                <a:latin typeface="Arial"/>
                <a:cs typeface="Arial"/>
              </a:rPr>
              <a:t> </a:t>
            </a:r>
            <a:r>
              <a:rPr sz="2400" b="1" spc="-10" dirty="0">
                <a:latin typeface="Arial"/>
                <a:cs typeface="Arial"/>
              </a:rPr>
              <a:t>CACCIATORE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430847" y="901394"/>
          <a:ext cx="9820909" cy="606488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6250"/>
                <a:gridCol w="2423160"/>
                <a:gridCol w="2120900"/>
                <a:gridCol w="2302510"/>
                <a:gridCol w="1697989"/>
                <a:gridCol w="800100"/>
              </a:tblGrid>
              <a:tr h="391795">
                <a:tc>
                  <a:txBody>
                    <a:bodyPr/>
                    <a:lstStyle/>
                    <a:p>
                      <a:pPr marR="165100" algn="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65151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612775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7048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40259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147320" marR="66040" indent="-6985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600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F001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3401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FAUNA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SELVATICA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ITALIA ATTUALMENTE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CONSIDERATA: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3815">
                        <a:lnSpc>
                          <a:spcPts val="1150"/>
                        </a:lnSpc>
                        <a:spcBef>
                          <a:spcPts val="99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PROPRIETA'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NESSUNO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QUINDI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APPROPRIA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ANDANDO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CACCIA LEGITTIMAMENTE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191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PROPRIETA'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STATO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(E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QUINDI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TUTTI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CITTADINI)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DEVE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PROTEGGERE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NELL'INTERESSE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COMUNITA'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NAZIONALE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ED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INTERNAZIONALE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3462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DISPONIBILITA'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PROPRIETARI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FONDI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TROVA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38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600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F002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9842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QUANDO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L'ESERCIZIO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VENATORIO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E'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CONCETTUALMENTE</a:t>
                      </a:r>
                      <a:r>
                        <a:rPr sz="1000" spc="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COMPATIBILE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SALVAGUARDIA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BENI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AMBIENTALI?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984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QUANDO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PRELIEVO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FAUNA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AMMESSO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METTE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FORSE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NATURALE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EVOLUZIONE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INTERESSATE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127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QUANDO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COSTO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TESSERINO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VENATORIO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COMMISURATO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VALORE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INTRINSECO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DEGLI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CACCIATI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8034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QUANDO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ESERCITA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ALL'INTERNO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PARCHI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270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600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F003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492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ESERCITARE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DIRITTO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OGNI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CITTADINO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ITALIANO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FACCIA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RICHIESTA?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9781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SI,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PURCHE'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POSSEGGA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REQUISITI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OTTENERE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PORTO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D'ARMI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333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CONCESSIONE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RILASCIATA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POSSESSO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PARTICOLARI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REQUISITI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SOGGETTIVI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DIMOSTRI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ESSERE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CONOSCENZA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NORME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SETTORE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NOZIONI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BASILARI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SALVAGUARDIA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NATURA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2065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SI',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PURCHE'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PAGHINO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TASSE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RICHIESTE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45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600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F004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6192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SECONDO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FILOSOFIA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ATTUALI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NORMATIVE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SETTORE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PUO'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ANCHE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ESSERE INTESA: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0416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ATTIVITA'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SFOGO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VIOLENZA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REPRESSA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UTILE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ESERCIZIO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FISICO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0477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STRUMENTO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PER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PERSEGUIRE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ADEGUATO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EQUILIBRIO FAUNISTICO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600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F005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04139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LEGGE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157/1992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HA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VOLUTO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INTRODURRE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CONCETTO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LEGAME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CACCIATORE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-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TERRITORIO?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9209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COINVOLGERE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OGNI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CACCIATORE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GESTIONE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PATRIMONIO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FAUNISTICO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AMBIENTALE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TERRITORIO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CUI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PRATICA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CACCIA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11454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LIMITARE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CACCIATORI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INSISTONO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SUI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SINGOLI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A.T.C.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C.A.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3815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INCREMENTARE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GLI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ACQUISTI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IMMOBILIARI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CACCIATORI FORANEI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38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600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F006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61925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OGNI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CACCIATORE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PRATICARE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L'ATTIVITA'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VENATORIA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DEVE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IDENTIFICARSI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4922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RAPPRESENTANTE</a:t>
                      </a:r>
                      <a:r>
                        <a:rPr sz="1000" spc="19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DOMINANTE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PIENI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POTERI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CONFRONTI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DEGLI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ALTRI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ANIMALI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4574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PREDATORE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NATURALE,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INTELLIGENTE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RAZIONALE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GRADO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CONTROLLARE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SUOI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ISTINTI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350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UOMO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PREISTORICO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UCCIDE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PREDA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PER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CONSUMARNE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CARNI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165">
                <a:tc>
                  <a:txBody>
                    <a:bodyPr/>
                    <a:lstStyle/>
                    <a:p>
                      <a:pPr marR="160020" algn="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F007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81940" algn="just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PRELIEVI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SELETTIVI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FAUNA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UNGULATA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CACCIATORE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DEVE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MIRARE: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9019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ABBATTERE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CAPO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PRESENTA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TROFEO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PIU'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SVILUPPATO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0014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PRELEVARE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L'ANIMALE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PESO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PIU'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ELEVATO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NELL'AMBITO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CLASSE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ETA'</a:t>
                      </a:r>
                      <a:r>
                        <a:rPr sz="1000" spc="2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VIENE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ATTRIBUITA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99060" algn="just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PRELEVARE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L'ANIMALE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PRESENTA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CATTIVE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CONDIZIONI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SALUTE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DOTATO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430847" y="550874"/>
          <a:ext cx="9820909" cy="64122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6250"/>
                <a:gridCol w="2423160"/>
                <a:gridCol w="2120900"/>
                <a:gridCol w="2302510"/>
                <a:gridCol w="1697989"/>
                <a:gridCol w="800100"/>
              </a:tblGrid>
              <a:tr h="391795">
                <a:tc>
                  <a:txBody>
                    <a:bodyPr/>
                    <a:lstStyle/>
                    <a:p>
                      <a:pPr marR="165100" algn="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65151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612775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7048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40259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147320" marR="66040" indent="-69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FISICAMENTE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84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600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F008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99085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CACCIATORE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PUO'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TOLLERARE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L'ATTIVITA'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BRACCONAGGIO?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8105" algn="just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SI',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PURCHE'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ESERCITATA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AMBITO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VENATORIO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QUALE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LUI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ESERCITA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CACCIA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9461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SI',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CASO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RITENGA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LEGGI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SETTORE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SIANO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TROPPO RESTRITTIVE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NO,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NESSUN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CASO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600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F009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6670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CACCIATORE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DEVE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PRESTARSI RESPONSABILMENTE ALL'EFFETTUAZIONE</a:t>
                      </a:r>
                      <a:r>
                        <a:rPr sz="1000" spc="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PIANI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CONTENIMENTO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 DELLE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ESUBERO?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56210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SI',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RUOLO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E'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INTIMAMENTE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CONNESSO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AD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CORRETTA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GESTIONE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POPOLAMENTI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FAUNISTICI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48577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SI',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CASO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RITENGA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ETICAMENTE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GIUSTIFICABILI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540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SI',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INTERESSANO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SPECIE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OGGETTO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CACCIA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78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600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F010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73075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L'ATTIVITA'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CACCIATORE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MODERNO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QUANTO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DURA?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31470" algn="just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DALLA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TERZA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DOMENICA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SETTEMBRE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31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GENNAIO SUCCESSIVO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TUTTO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L'ANNO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6954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DIPENDE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SPECIE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FAUNISTICHE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SUO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INTERESSE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600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F011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8735">
                        <a:lnSpc>
                          <a:spcPts val="1150"/>
                        </a:lnSpc>
                        <a:spcBef>
                          <a:spcPts val="99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RELAZIONARE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ALL'A.T.C.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C.A.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SU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EVENTUALI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ANOMALIE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AMBITO FAUNISTICO-VENATORIO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RISCONTRATE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DOVEROSO?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0256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NO,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ANZI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PUO'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CONFIGURARSI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DELAZIONE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04775">
                        <a:lnSpc>
                          <a:spcPts val="1150"/>
                        </a:lnSpc>
                        <a:spcBef>
                          <a:spcPts val="99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SI',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NOTIZIE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LORO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CORRELABILI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POSSONO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TORNARE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UTILI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VIGILANZA,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GESTIONE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FAUNISTICA,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ECC.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397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SI',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CASO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QUANTO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ACCERTATO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ABBIA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ATTINENZA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SALUBRITA'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POPOLAMENTI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FAUNISTICI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45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600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F012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6835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INSIDIARE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LEPRI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RESIDUANO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PARTICOLARI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TERRITORI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NEGLI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ULTIMI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GIORNI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9969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AMMESSO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GIUSTIFICABILE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ANCORA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RAGGIUNTO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CARNIERE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STAGIONALE COMPLESSIVO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9842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AMMESSO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ETICAMENTE SCORRETTO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ANCHE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E'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ANCORA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RAGGIUNTO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CARNIERE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STAGIONALE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COMPLESSIVO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6733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VIETATO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PERCHE'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CONTRASTA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CORRETTA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GESTIONE FAUNISTICA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779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600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F013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095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CONSISTENTI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NEVICATE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OBBLIGANO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SELVAGGINA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CONCENTRARSI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RISTRETTE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FASCE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ALTIMETRICHE</a:t>
                      </a:r>
                      <a:r>
                        <a:rPr sz="1000" spc="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DOVREBBE: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64769" algn="just">
                        <a:lnSpc>
                          <a:spcPts val="115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APPROFFITTARE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MOMENTO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COMPLETARE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CARNIERE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STAGIONALE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CONSENTITO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RASTRELLO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556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LIMITARE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PRELIEVI,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SOSPENDERLI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TUTTO,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SELVAGGINA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E'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CONSENTITO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DIFENDERSI NATURALMENTE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05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600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F014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8605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L'USO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CANNOCCHIALE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MIRA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SULLE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CARABINE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OPPORTUNO PERCHE':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9875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CONSENTE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ABBATTERE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GLI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ANIMALI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ANCHE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NOTEVOLISSIMA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DISTANZA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3939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CONSENTE,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GIUSTA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DISTANZA,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INDIRIZZARE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PRECISIONE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PROIETTILE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MODO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ABBATTERE IMMEDIATAMENTE</a:t>
                      </a:r>
                      <a:r>
                        <a:rPr sz="1000" spc="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SELVATICO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8796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CONSENTE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CLASSIFICARE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MEGLIO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L'ANIMALE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OGGETTO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PRELIEVO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 marR="160020" algn="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F015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492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SPARARE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UNGULATO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5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CARABINA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DOTATA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CANNOCCHIALE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OLTRE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200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-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250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MT.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16535" algn="just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UN'OPPORTUNITA'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PIU'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PER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INCARNIERARE</a:t>
                      </a:r>
                      <a:r>
                        <a:rPr sz="1000" spc="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SELVATICO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ASSEGNATO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PRELIEVI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1620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POSSIBILE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CACCIATORI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HANNO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DIMOSTRATO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CERTA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PERIZIA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NELL'USO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DETTA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ARMA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937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EVITARSI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NEI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TIRI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PARTICOLARMENTE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LUNGHI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PRECISIONE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E'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430847" y="550874"/>
          <a:ext cx="9820909" cy="640206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6250"/>
                <a:gridCol w="2423160"/>
                <a:gridCol w="2120900"/>
                <a:gridCol w="2302510"/>
                <a:gridCol w="1697989"/>
                <a:gridCol w="800100"/>
              </a:tblGrid>
              <a:tr h="391795">
                <a:tc>
                  <a:txBody>
                    <a:bodyPr/>
                    <a:lstStyle/>
                    <a:p>
                      <a:pPr marR="165100" algn="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65151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612775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7048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40259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147320" marR="66040" indent="-69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DEVE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RITENERE: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SELETTIVI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0193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COMUNQUE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CONDIZIONATA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FATTORI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ESTERNI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RISCHIA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FERIRE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SOLAMENTE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L'ANIMALE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226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600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F016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588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SPARARE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UNGULATO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SESSO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CLASSE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ASSEGNATA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PRESENTI TRASVERSALMENTE</a:t>
                      </a:r>
                      <a:r>
                        <a:rPr sz="1000" spc="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MA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CONTORNATO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DAGLI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ALTRI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ANIMALI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BRANCO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E':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984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EVITARSI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PROIETTILE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CARABINA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COLPENDO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L'ANIMALE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BERSAGLIO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POTREBBE FUORIUSCIRE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 CORPO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FERIRE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SOGGETTI RETROSTANTI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588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EFFETTUARSI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POSIZIONE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IDEALE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PUO'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INDIRIZZARE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FUCILATA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SICUREZZA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VERSO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VITALI DELL'ANIMALE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4859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EVITARSI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E'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AGLI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UNGULATI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BISOGNA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SPARARE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SEMPRE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POSIZIONE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FRONTALE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239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600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F017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0477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SPARARE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VOLO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STARNE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APPENA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INVOLATO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E':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42735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EFFETTUARSI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PERCHE'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GARANTISCE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MAGGIORI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POSSIBILITA'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COLPIRE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ALMENO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ANIMALE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464184" algn="just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EFFETTUARSI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E'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UN'OTTIMA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OCCASIONE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PER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REALIZZARE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COPPIOLA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5494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EVITARSI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RISCHIO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FERIRE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PARECCHI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ANIMALI,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MEGLIO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INDIRIZZARE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FUCILATA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UNA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SINGOLA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STARNA PERIFERICA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7599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600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F018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333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L'APPROPRIARSI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QUALCHE</a:t>
                      </a:r>
                      <a:r>
                        <a:rPr sz="1000" spc="5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FRUTTO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CONSUMO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IMMEDIATO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DIRETTO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PRATICA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GIUSTIFICABILE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CACCIATORE?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13664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SOLO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CASO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TEMPERATURA</a:t>
                      </a:r>
                      <a:r>
                        <a:rPr sz="1000" spc="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SIA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PARTICOLARMENTE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ELEVATA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NECESSARIO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ASSUMERE LIQUIDI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2385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DANNO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E'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INCONSISTENTE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PROPRIETARIO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FRUTTETO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794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NO,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NESSUN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CASO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SERVE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ASSOLUTO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RISPETTO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LAVORO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CONTADINI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TERRENI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ESERCITA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CACCIA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270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600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F019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1526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PRESENZA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BAMBINI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PASSEGGIATA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PROSSIMITA'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LUOGO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DOVE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STA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ESERCITANDO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CACCIA,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CACCIATORE…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4381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SOSPENDE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OGNI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AZIONE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TROVA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DISTANZA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SICUREZZA,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ATTESA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GRUPPO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ALLONTANI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6827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DISARMA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FUCILE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AVVICINA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GRUPPO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FAR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ACCAREZZARE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 IL CANE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ED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EVENTUALMENTE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MOSTRARE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SELVAGGINA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GIA'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ABBATTUTA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747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ACCERTA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DISTANZA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PERCORSO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GRUPPO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GARANTISCA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OGNI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CONDIZIONE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SICUREZZA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PER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CONTINUARE</a:t>
                      </a:r>
                      <a:r>
                        <a:rPr sz="1000" spc="-7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L'ATTIVITA' VENATORIA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3895">
                <a:tc>
                  <a:txBody>
                    <a:bodyPr/>
                    <a:lstStyle/>
                    <a:p>
                      <a:pPr marR="160020" algn="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F020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889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PRESENZA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CONTADINI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ESERCITANO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LAVORI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MANUALI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APERTA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CAMPAGNA,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CACCIATORE: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1399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EVITA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ESERCITARE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L'ATTIVITA'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VENATORIA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NELLE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LORO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VICINANZE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4795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ESSENDOCI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DIVIETI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PARTICOLARI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CONTINUA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AD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ESERCITARE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ALLO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STESSO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MODO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PRESENZA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1303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DISARMA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FUCILE,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LO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METTE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CUSTODIA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RECA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PRONTAMENTE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PROPRIA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430847" y="550874"/>
          <a:ext cx="9820909" cy="5524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6250"/>
                <a:gridCol w="2423160"/>
                <a:gridCol w="2120900"/>
                <a:gridCol w="2302510"/>
                <a:gridCol w="1697989"/>
                <a:gridCol w="800100"/>
              </a:tblGrid>
              <a:tr h="391795">
                <a:tc>
                  <a:txBody>
                    <a:bodyPr/>
                    <a:lstStyle/>
                    <a:p>
                      <a:pPr marR="165100" algn="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65151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612775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7048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40259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147320" marR="66040" indent="-69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EVENTUALI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ALTRI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CACCIATORI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9591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AUTOVETTURA</a:t>
                      </a:r>
                      <a:r>
                        <a:rPr sz="1000" spc="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PER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RIENTRARE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SUA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ABITAZIONE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05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600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F021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8575">
                        <a:lnSpc>
                          <a:spcPts val="115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INCONTRANDO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SUL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TERRITORIO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AGRICOLTORI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LOCALI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CACCIATORE DOVREBBE: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8572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POSSIBILMENTE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NASCONDERSI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ALLONTANARSI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SOPPIATTO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111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SALUTARLI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CORDIALMENTE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 E,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POSSIBILE,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DEDICARE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QUALCHE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MOMENTO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PARLARE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ASPETTI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INERENTI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L'AMBIENTE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FAUNA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LOCALE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4135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AVVICINARSI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FARSI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HANNO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SCORTO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PARAGGI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SELVAGGINA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CACCIABILE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600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F022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31140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DOVENDO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OBBLIGATORIAMENTE ATTRAVERSARE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 UN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VIGNETO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L'UVA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MATURA,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DEVE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COMPORTARE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CACCIATORE?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8105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ATTRAVERSA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VIGNETO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CON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CAUTELA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EVITANDO,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CASO,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SPARARE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ALTEZZA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DELLE PIANTE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8224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APPROFITTA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DISSETARSI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SCEGLIENDO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GRAPPOLO PARTICOLARMENTE</a:t>
                      </a:r>
                      <a:r>
                        <a:rPr sz="1000" spc="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MATURO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9207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SCARICA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FUCILE,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METTE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GUINZAGLIO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ATTRAVERSA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VIGNETO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CON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ATTENZIONE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220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600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F023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4699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TROVANDOSI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FRONTE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CAMPO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DOVE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APPENA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STATO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SEMINATO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GRANO,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CACCIATORE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DEVE: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63500">
                        <a:lnSpc>
                          <a:spcPts val="115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ATTRAVERSARLO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FALCATE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MOLTO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LUNGHE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EVITARE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CALPESTIO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ECCESSIVO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69215">
                        <a:lnSpc>
                          <a:spcPts val="115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APPROFFITARNE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 NEL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CASO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DEBBA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RECARSI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QUELLA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DIREZIONE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ESSENDO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TERRENO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SGOMBRO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OGNI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OSTACOLO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953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EVITARE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ENTRARE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INTERNO,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SOLO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VIETATO,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MA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DANNI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PUO'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PROVOCARE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CALPESTANDO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TERRA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APPENA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SMOSSA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600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F024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397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COME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DEVE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COMPORTARE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CACCIATORE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CASO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RENDA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AVER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FERITO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ANIMALE?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06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SOSPENDERE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L'ATTIVITA'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RICERCARE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L'ANIMALE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FERITO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AVVALENDOSI EVENTUALMENTE</a:t>
                      </a:r>
                      <a:r>
                        <a:rPr sz="1000" spc="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DEGLI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APPOSITI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TRACCIA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1275">
                        <a:lnSpc>
                          <a:spcPts val="1150"/>
                        </a:lnSpc>
                        <a:spcBef>
                          <a:spcPts val="99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DEDICARE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ECCESSIVO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TEMPO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RICERCA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DELL'ANIMALE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FERITO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FINE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PERDERE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GIORNATA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CACCIA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44780">
                        <a:lnSpc>
                          <a:spcPts val="1150"/>
                        </a:lnSpc>
                        <a:spcBef>
                          <a:spcPts val="99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SEGNALARE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SERA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FERIMENTO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ALL'A.T.C.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C.A.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LORO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VALUTAZIONI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CASO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766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600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F025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9842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PRESENZA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AGRICOLTORI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CAMPO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FANNO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NOTARE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DANNI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PRODOTTI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FAUNA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LORO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COLTURE,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CACCIATORE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DEVE: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4828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FAR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NOTARE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ESSERE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RESPONSABILE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DIRETTO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DANNO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4127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INVITARE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CALOROSAMENTE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L'AGRICOLTORE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ESSERE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PIU'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EDUCATO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CASO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ABBIA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ALZATO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VOCE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9209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PRESTARE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ATTENZIONE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CORTESEMENTE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INDICARGLI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PUO'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RICHIEDERE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ED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OTTENERE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RIMBORSO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DANNI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PATITI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1561</Words>
  <Application>Microsoft Office PowerPoint</Application>
  <PresentationFormat>Personalizzato</PresentationFormat>
  <Paragraphs>324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5</vt:i4>
      </vt:variant>
    </vt:vector>
  </HeadingPairs>
  <TitlesOfParts>
    <vt:vector size="6" baseType="lpstr">
      <vt:lpstr>Office Theme</vt:lpstr>
      <vt:lpstr>Diapositiva 1</vt:lpstr>
      <vt:lpstr>Diapositiva 2</vt:lpstr>
      <vt:lpstr>Diapositiva 3</vt:lpstr>
      <vt:lpstr>Diapositiva 4</vt:lpstr>
      <vt:lpstr>Diapositiva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</dc:title>
  <dc:creator>fontana</dc:creator>
  <cp:lastModifiedBy>schida1</cp:lastModifiedBy>
  <cp:revision>2</cp:revision>
  <dcterms:created xsi:type="dcterms:W3CDTF">2026-01-15T11:39:26Z</dcterms:created>
  <dcterms:modified xsi:type="dcterms:W3CDTF">2026-01-15T11:52:29Z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2022-02-25T00:00:00Z</vt:filetime>
  </property>
  <property fmtid="{D5CDD505-2E9C-101B-9397-08002B2CF9AE}" pid="3" name="Creator">
    <vt:lpwstr>Writer</vt:lpwstr>
  </property>
  <property fmtid="{D5CDD505-2E9C-101B-9397-08002B2CF9AE}" pid="4" name="LastSaved">
    <vt:filetime>2026-01-15T00:00:00Z</vt:filetime>
  </property>
  <property fmtid="{D5CDD505-2E9C-101B-9397-08002B2CF9AE}" pid="5" name="Producer">
    <vt:lpwstr>LibreOffice 7.0</vt:lpwstr>
  </property>
</Properties>
</file>