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0" r:id="rId2"/>
    <p:sldId id="301" r:id="rId3"/>
    <p:sldId id="302" r:id="rId4"/>
    <p:sldId id="303" r:id="rId5"/>
    <p:sldId id="304" r:id="rId6"/>
    <p:sldId id="305" r:id="rId7"/>
    <p:sldId id="306" r:id="rId8"/>
    <p:sldId id="307" r:id="rId9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74" y="-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80131" y="6425115"/>
            <a:ext cx="839167" cy="354172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01926" y="5869336"/>
            <a:ext cx="801023" cy="359621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36141" y="3815134"/>
            <a:ext cx="828269" cy="245196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250540" y="3858724"/>
            <a:ext cx="1068032" cy="201606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365465" y="3504551"/>
            <a:ext cx="1008091" cy="201606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403446" y="3504551"/>
            <a:ext cx="1356836" cy="201606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773658" y="3504551"/>
            <a:ext cx="1574802" cy="201606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427884" y="785593"/>
            <a:ext cx="1912649" cy="615715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422599" y="3515449"/>
            <a:ext cx="888210" cy="17981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701289" y="509282"/>
            <a:ext cx="5744209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8190" y="1540522"/>
            <a:ext cx="8037195" cy="15138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44269" y="509282"/>
            <a:ext cx="8401050" cy="2143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Arial"/>
                <a:cs typeface="Arial"/>
              </a:rPr>
              <a:t>QUESITI</a:t>
            </a:r>
            <a:r>
              <a:rPr sz="2400" b="1" spc="-4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ESAMI</a:t>
            </a:r>
            <a:r>
              <a:rPr sz="2400" b="1" spc="-4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DI</a:t>
            </a:r>
            <a:r>
              <a:rPr sz="2400" b="1" spc="-55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CACCIA</a:t>
            </a:r>
            <a:endParaRPr sz="2400">
              <a:latin typeface="Arial"/>
              <a:cs typeface="Arial"/>
            </a:endParaRPr>
          </a:p>
          <a:p>
            <a:pPr marL="4445" algn="ctr">
              <a:lnSpc>
                <a:spcPct val="100000"/>
              </a:lnSpc>
              <a:spcBef>
                <a:spcPts val="2640"/>
              </a:spcBef>
              <a:tabLst>
                <a:tab pos="1628775" algn="l"/>
              </a:tabLst>
            </a:pPr>
            <a:r>
              <a:rPr sz="2400" spc="-10" dirty="0">
                <a:latin typeface="Arial MT"/>
                <a:cs typeface="Arial MT"/>
              </a:rPr>
              <a:t>LETTERA</a:t>
            </a:r>
            <a:r>
              <a:rPr sz="2400" dirty="0">
                <a:latin typeface="Arial MT"/>
                <a:cs typeface="Arial MT"/>
              </a:rPr>
              <a:t>	</a:t>
            </a:r>
            <a:r>
              <a:rPr sz="2400" spc="-25" dirty="0">
                <a:latin typeface="Arial MT"/>
                <a:cs typeface="Arial MT"/>
              </a:rPr>
              <a:t>“c”</a:t>
            </a:r>
            <a:endParaRPr sz="24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2640"/>
              </a:spcBef>
            </a:pPr>
            <a:endParaRPr sz="2400">
              <a:latin typeface="Arial MT"/>
              <a:cs typeface="Arial MT"/>
            </a:endParaRPr>
          </a:p>
          <a:p>
            <a:pPr algn="ctr">
              <a:lnSpc>
                <a:spcPct val="100000"/>
              </a:lnSpc>
            </a:pPr>
            <a:r>
              <a:rPr sz="2400" b="1" dirty="0">
                <a:latin typeface="Arial"/>
                <a:cs typeface="Arial"/>
              </a:rPr>
              <a:t>TUTELA</a:t>
            </a:r>
            <a:r>
              <a:rPr sz="2400" b="1" spc="-7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DELL’AMBIENTE</a:t>
            </a:r>
            <a:r>
              <a:rPr sz="2400" b="1" spc="-6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E</a:t>
            </a:r>
            <a:r>
              <a:rPr sz="2400" b="1" spc="-7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DELLE</a:t>
            </a:r>
            <a:r>
              <a:rPr sz="2400" b="1" spc="-70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COLTURE</a:t>
            </a:r>
            <a:r>
              <a:rPr sz="2400" b="1" spc="-55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AGRICOLE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2117" y="901394"/>
          <a:ext cx="9819637" cy="60172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0209"/>
                <a:gridCol w="2589529"/>
                <a:gridCol w="1959610"/>
                <a:gridCol w="1958340"/>
                <a:gridCol w="1958340"/>
                <a:gridCol w="943609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3469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213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149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9710" marR="138430" indent="-7112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C001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89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TERMINE "ECOLOGIA"?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TUTELA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DELL'AMBIENTE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FATTO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COSTUME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84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STUDIO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RELAZIONI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QUESTI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OSPITANO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59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C002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"ECOSISTEMA"?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66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L'INSIEME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FATTORI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AMBIENTALI,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FLORISTICI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FAUNISTICI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TROVANO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RAPPORTO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EQUILIBRIO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ENTITA' TERRITORIALE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3845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UN'AREA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PARCO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DOVE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ABBONDANO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95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SISTEMA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PREVEDE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GESTIONE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RIGOROSA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REGOLAMENTATA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PIANTE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TERRITORIO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C003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334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HABITAT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IDONEO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DETERMINATA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ANIMALE?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18770" algn="just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MESSO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TOTALE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DISPOSIZIONE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85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POSSIEDE CARATTERISTICHE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GARANTIRE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ALIMENTAZIONE,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RIPRODUZIONE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RIFUGIO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CONSIDERATA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663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UN'AREA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ATTREZZATA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ATTA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OSPITARE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CATTIVITA'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C004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807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L'UOMO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COMPONENTE DELL'AMBIENTE?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SI'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8483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TROVA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CAMPAGNA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C005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3664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ATTUALMENTE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PRODUCE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DANNI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COMPONENTE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AGRO-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PASTORALE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PIEMONTESE?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MINILEPRE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CINGHIALE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CORNACCHIA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C006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413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DANNI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PRODOTTI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CINGHIALE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AGRICOLTURA RIGUARDANO: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MAIS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PRATO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PASCOLO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FRUTTETI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COLTURE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ORTICOLE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C007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314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DANNI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REGISTRANO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COLTIVAZIONI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GRANOTURCO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CINGHIALE?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20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ROTTURA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PIANTE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PREDISPOSIZIONE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AREE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LESTRA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DURANTE L'ESTATE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604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ABBATTIMENTO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PIANTE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FASE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ACCRESCIMENTO NELL'EFFETTUAZIONE</a:t>
                      </a:r>
                      <a:r>
                        <a:rPr sz="1000" spc="9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BAGNI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FANGO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DURANTE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IRRIGAZIONE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98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CONSUMO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IMPIANTATO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CONSUMO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PANNOCCHIE,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ROTTURA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PIANTE,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MATURAZIONE LATTEA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1795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C008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2131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QUESTE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METODOLOGIE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PREVENZIONE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DANNI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GUARDIA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700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SBARRAMENTI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RECINZIONI ELETTRIFICATE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CANNONCINI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GAS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2117" y="550874"/>
          <a:ext cx="9819637" cy="63138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0209"/>
                <a:gridCol w="2589529"/>
                <a:gridCol w="1959610"/>
                <a:gridCol w="1958340"/>
                <a:gridCol w="1958340"/>
                <a:gridCol w="943609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3469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213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149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9710" marR="138430" indent="-71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CINGHIALE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RITIENE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EFFICACE?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C009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749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PRODUCONO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DANNI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COLTURE AGRICOLE?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540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VAGANDO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RICERCA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CIBO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429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TRANSITANDO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SEMPRE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SUGLI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STESSI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PERCORSI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SPOSTARSI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TERRITORIO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28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CIBANDOSI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FRUTTI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SEMI,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SCASSANDO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COTICA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ERBOSA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SCORTECCIANDO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FUSTI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ARBOREI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C010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38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CORVIDI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PRODUCONO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DANNI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QUALI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COLTURE?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COLTURE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GIRASOLI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VIGNETI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58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COLTURE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CEREALICOLE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FRUTTICOLE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59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C011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657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DOVUTI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DANNI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CAUSATI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CERVIDI?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6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PASCOLAMENTO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TIPO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SELETTIVO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CAUSA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RIDUZIONE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PIU'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APPETIBILI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VANTAGGIO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POCO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GRADITE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FELCI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SCORTECCIAMENTO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679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COMPETIZIONE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BOVINI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382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FREQUENTAZIONE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PERCORSI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ABITUALI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CONTRIBUISCONO</a:t>
                      </a:r>
                      <a:r>
                        <a:rPr sz="1000" spc="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CREARE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PROBLEMI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DISSESTO IDROGEOLOGICO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C012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93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CONSISTONO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PRINCIPALI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DANNI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CAUSATI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LEPRI,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MINILEPRI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CONIGLI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0574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DANNEGGIAMENTO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COLTURE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ORTICOLE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604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DANNEGGIAMENTO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IMPIANTI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ARBOREI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(DA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FRUTTO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LEGNO)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SCORTECCIAMENTO</a:t>
                      </a:r>
                      <a:r>
                        <a:rPr sz="1000" spc="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GIOVANI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PIANTE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685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CAUSARE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INSTABILITA'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SPONDE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CORSI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D'ACQUA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CAUSA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PERFORAZIONI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COSTRUZIONE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TANE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C013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669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DANNI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PRODOTTI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FAUNA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SELVATICA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COLTURE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AGRICOLE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POSSONO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NORMA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ESSERE CORRELATE: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5463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DESTRUTTURAZIONE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POPOLAMENTI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RESPONSABILI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DANNI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LUNARI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13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RESPONSABILI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ALL'ANDAMENTO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CLIMATICO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C014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298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TERMINE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BIODIVERSITA'?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143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L'INSIEME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MAGGIOR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PIANTE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AUTOCTONE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DETERMINATO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ECOSISTEMA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604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SFUMATURE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CROMATICHE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INTERESSANO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VELLUTO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ALCUNI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UNGULATI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TENUTI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CATTIVITA'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52729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DIVERSITA'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COMPORTAMENTI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MESSI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CONFRONTO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ALCUNE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COMUNITA'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SELVATICI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687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C015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346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IMPORTANTE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SALVAGUARDARE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BIODIVERSITA'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TERRITORIO?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573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ERANO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GIA'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TEMPO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NOSTRI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AVI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OBBLIGO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MORALE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SALVAGUARDARLE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FUTURE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GENERAZIONI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41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ATTRAVERSO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SELEZIONE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NATURALE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DURATA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MILLENNI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HANNO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DIMOSTRATO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ESSERE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QUELLE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MEGLIO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ADATTANO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AFFERMARSI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CONTESTO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AMBIENTALE CONSIDERATO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RAGIONI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CULTURALI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2117" y="550874"/>
          <a:ext cx="9819637" cy="637095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0209"/>
                <a:gridCol w="2589529"/>
                <a:gridCol w="1959610"/>
                <a:gridCol w="1958340"/>
                <a:gridCol w="1958340"/>
                <a:gridCol w="943609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213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149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9710" marR="138430" indent="-71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C016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30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RIPOPOLAMENTI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FAUNISTICI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INCIDERE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NEGATIVAMENTE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SULLA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BIODIVERSITA'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DATO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TERRITORIO?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589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 SE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EFFETTUATI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SOTTOSPECIE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PROVENIENTI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PAESI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ESTERI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794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RIPOPOLAMENTI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PREVEDONO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L'IMMISSIONE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D'ALLEVAMENTO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C017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351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NUOVE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TECNICHE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CONDUZIONE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AGRICOLA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CULTURE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PIU'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INTENSIVE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CAUSARE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SQUILIBRI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AMBIENTALI?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PROPRIO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NESSUNO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33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MANTIENE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RAPPORTO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SUPERFICIE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COLTIVATA,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SUPERFICIE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BOSCATA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SUPERFICIE INCOLTA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048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RIDUCE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PARCELLIZZAZIONE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FAVORISCE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PERDITA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BIODIVERSITA'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C018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609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2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POSSIBILE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INTERVENIRE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SULL'ATTUALE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AGRICOLO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FAVORIRE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MAGGIOR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4769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CERCANDO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AUMENTARE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ELEMENTI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DISCONTINUITA'</a:t>
                      </a:r>
                      <a:r>
                        <a:rPr sz="1000" spc="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(SIEPI,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APPEZZAMENTI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INCOLTI,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RACCOLTI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PERDERE,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ECC.)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01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INTERESSI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GIOCO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CONSENTONO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ALCUNA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FORMA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INTERVENTO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33679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TUTTO INUTILE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299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C019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879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COSIDDETTI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"RACCOLTI 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PERDERE"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VENGONO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REALIZZATI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PER: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1940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ATTIRARE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CINGHIALI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DAI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TERRENI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LIMITROFI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0014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METTERE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DISPOSIZIONE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FAUNA,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CACCIABILE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DIVERSIFICATE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FONTI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ALIMENTARI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65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FACILITARE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ALTANE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621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C020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90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L'USO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PESTICIDI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AGRICOLTURA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CONDIZIONARE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FASIANIDI?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984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OLTRE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AD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UCCIDERE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PARASSITI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PIANTE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RIDUCONO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INSETTI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TOGLIENDO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CIBO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FASIANIDI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SETTIMANE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NUTRONO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PREVALENTEMENTE</a:t>
                      </a:r>
                      <a:r>
                        <a:rPr sz="1000" spc="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PROTEINE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4795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INSETTI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PARASSITI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MORTI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ESSERE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MANGIATI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AVVELENARE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FASIANIDI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911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FASIANIDI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GRANIVORI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C021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3204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CONCIMI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GRANULARI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USATI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AGRICOLTURA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CONDIZIONARE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STARNE?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636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RILASCIO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NUTRIMENTI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DETTO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PRODOTTO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CHIMICO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FAVORISCE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CRESCITA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COLTURE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STARNE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6409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CONCIME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VENGONO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SCAMBIATI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SEMI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MANGIATI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49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254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GRANI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CONCIME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VENGONO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INGERITI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PIETROLINE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SCIOGLIENDOSI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AVVELENANO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C022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746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L'USO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MACCHINE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AGRICOLE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SEMPRE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POSSONO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ELEMENTO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FATTO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2117" y="550874"/>
          <a:ext cx="9819637" cy="64020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0209"/>
                <a:gridCol w="2589529"/>
                <a:gridCol w="1959610"/>
                <a:gridCol w="1958340"/>
                <a:gridCol w="1958340"/>
                <a:gridCol w="943609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3469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213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149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9710" marR="138430" indent="-71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08279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EFFICIENTI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VELOCI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IMPATTARE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NEGATIVAMENTE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SELVATICA TERRITORIALE?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568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DISTRUGGERE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NIDIATE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UCCIDERE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31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DISTURBO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INDUCE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SELVAGGINA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AD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ABBANDONARE DEFINITIVAMENTE</a:t>
                      </a:r>
                      <a:r>
                        <a:rPr sz="1000" spc="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L'AREA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MACCHINE OPERANO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226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FAUNA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SELVATICA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ALLONTANARSI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LARGO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ANTICIPO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RISPETTO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PASSAGGIO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MACCHINE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66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C023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764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POSSIBILE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ADOTTARE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ACCORGIMENTI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RENDERE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MENO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DISTRUTTIVE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ALCUNE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TECNICHE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AGRICOLE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CONFRONTI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524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MODERNA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AGRICOLTURA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SALVAGUARDIA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NATURA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INCONCILIABILI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44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OPERATIVO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(ES.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SFALCI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CENTRO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L'ESTERNO)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STRUTTURALE</a:t>
                      </a:r>
                      <a:r>
                        <a:rPr sz="1000" spc="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(ES.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APPLICAZIONE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BARRE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SCACCIO)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949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ABBASSANDO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GIRI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MOTORE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NUOVE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MACCHINE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AGRICOLE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70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C024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30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TUTELA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PAESAGGIO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DEVE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ESSERE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OBIETTIVI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ORGANI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GESTIONE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A.T.C.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C.A.?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71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PAESAGGIO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ALTERNANZA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ARMONICA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DIVERSE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CONDIZIONI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AMBIENTALI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(BOSCHI,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PRATI,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INCOLTI,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ECC.)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OFFRE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POSSIBILITA'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SVILUPPO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GENERE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41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ATTINENTE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COMPETENZE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DETTI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ORGANI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DIRETTIVI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20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FINALIZZATO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POTENZIARE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SELVAGGINA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OGGETTO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LORO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COMPETENZA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59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C025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695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SALVAGUARDIA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PAESAGGIO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CONTRASTO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REDDITIVITA'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IMPRESE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AGRICOLE?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033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NECESSARIAMENTE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PRODUZIONI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QUALITATIVE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NICCHIA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L'AGRITURISMO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COMPATIBILI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TUTELA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PAESAGGIO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5557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COLTURE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INTENSIVE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NECESSITANO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AMPI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SPAZI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SCARSA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PARCELLIZZAZIONE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TERRITORIO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9784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L'ATTUALE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AGRICOLTURA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CONTEMPLA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SOPRAVVIVENZA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ALBERATE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SIEPI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INTERPODERALI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C026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09855" indent="355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CONSISTONO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MODERNI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SISTEMI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MIGLIORAMENTO AMBIENTALE?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3980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REALIZZARE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STRUMENTI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NORMATIVI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IMPEDISCANO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L'UTILIZZO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MACCHINE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AGRICOLE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PERIODI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RIPRODUZIONE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1844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TRACCIARE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PERCORSI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CARROZZABILI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PRATICA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L'ATTIVITA' VENATORIA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810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REALIZZARE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INTERVENTI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RICOSTRUZIONE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HABITAT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FAVOREVOLI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LIMITANDO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ALCUNE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PRATICHE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AGRICOLE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DANNOSE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FAUNA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STESSA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3895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C027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731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COMPORTARE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QUALORA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TROVASSIMO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BOSCO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CAPRIOLO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POCHI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GIORNI?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86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FOTOGRAFA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VOLTE RIPRENDENDOLO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DIVERSE ANGOLAZIONI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32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RACCOGLIE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BREVE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TEMPO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POSSIBILE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PROVINCIA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COMPETENTE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254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ALLONTANA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DALL'ANIMALE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CAUTELA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EVITANDO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SPAVENTARE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FEMMINA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CERTAMENTE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2117" y="550874"/>
          <a:ext cx="9819637" cy="63125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0209"/>
                <a:gridCol w="2589529"/>
                <a:gridCol w="1959610"/>
                <a:gridCol w="1958340"/>
                <a:gridCol w="1958340"/>
                <a:gridCol w="943609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3469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R="52324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213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149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9710" marR="138430" indent="-71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TERRITORIO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33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VICINANZE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ACCUDIRE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NATO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C028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429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QUALORA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TROVASSIMO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CIVETTA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ANCORA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QUALCHE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DIFFICOLTA'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VOLARE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DOVREMMO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COMPORTARE?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939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STAZIONARE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INTERVENIRE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CASO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FOSSE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OGGETTO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TENTATIVO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PREDAZIONE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685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RACCOGLIERLA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CONFERIRLA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CENTRI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RACCOLTA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FAUNA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03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ALLONTANARCI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CAUTELA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EVITANDO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INUTILI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RUMORI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C029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2067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SCOPRENDO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NIDO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UCCELLI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DOBBIAMO COMPORTARCI?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524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UOVA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DEPOSTE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CERCARE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CAPIRE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APPARTENGONO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8100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EVITARE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AVVICINARCI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ULTERIORMENTE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ALLONTANARCI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30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RECUPERARE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UOVA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TENUTO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QUEL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PUNTO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FEMMINA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ABBANDONA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COVA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59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C030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00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MOTIVO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VIGENTI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NORMATIVE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CONSENTONO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RIPOPOLAMENTI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"PRONTA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CACCIA"?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17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L'OBIETTIVO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PRIMARIO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RICOSTITUZIONE</a:t>
                      </a:r>
                      <a:r>
                        <a:rPr sz="1000" spc="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POPOLAZIONI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AUTOCTONE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GRADO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AUTORIPRODURSI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499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SCORAGGIARE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BRACCONAGGIO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4604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ELEVATI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TALI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RIPOPOLAMENTO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POTREBBERO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GENERARE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C031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1432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PIANI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PRELIEVO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VENATORIO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BASE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CRITERIO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VENGONO DEFINITI?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403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BASE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CACCIATORI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ISCRITTI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VARI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ATC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335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RELAZIONE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PROTESTE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AGRICOLTORI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LAMENTANO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DANNI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GRAVI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COLTURE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954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SEGUITO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DELL'ANALISI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PRESENZE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FAUNISTICHE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RELAZIONE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VOCAZIONALITA'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DIVERSI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ATC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C032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73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PRINCIPALI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CAUSE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DETERMINANO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INCENDI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BOSCHIVI?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4102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L'AUTOCOMBUSTIONE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FULMINI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ATTIVITA'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UMANE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70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C033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066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CONSISTONO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DANNI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ALL'AMBIENTE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CAUSATI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INCENDI BOSCHIVI?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981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DISTRUZIONE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MASSA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LEGNOSA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876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COMPROMISSIONE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FUNZIONI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BOSCHI, SCONVOLGIMENTO DELL'EQUILIBRIO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DELL'INTERO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SISTEMA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CONDIZIONAMENTO</a:t>
                      </a:r>
                      <a:r>
                        <a:rPr sz="1000" spc="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VEGETALI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82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BANALIZZAZIONE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PUNTO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VISTA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ESTETICO,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ECONOMICO,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NATURALISTICO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C034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INCENDIO?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28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INTERVENIRE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SENZA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ESITAZIONE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TENTATIVO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SBARRARE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PASSAGGIO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7023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ALLONTANARSI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VELOCEMENTE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ONDE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EVITARE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ESSERNE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175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SEGNALARE TEMPESTIVAMENTE</a:t>
                      </a:r>
                      <a:r>
                        <a:rPr sz="1000" spc="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L'EVENTO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CORPO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FORESTALE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DELLO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2117" y="550874"/>
          <a:ext cx="9819637" cy="63106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0209"/>
                <a:gridCol w="2589529"/>
                <a:gridCol w="1959610"/>
                <a:gridCol w="1958340"/>
                <a:gridCol w="1958340"/>
                <a:gridCol w="943609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3469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213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149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9710" marR="138430" indent="-71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FIAMME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COINVOLTO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89280" algn="just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STATO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ATTRAVERSO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L'APPOSITO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NUMERO TELEFONICO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C035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9085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PRINCIPALI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MOTIVAZIONI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CONSENTONO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L'ATTIVAZIONE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INTERVENTI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CONTENIMENTO</a:t>
                      </a:r>
                      <a:r>
                        <a:rPr sz="1000" spc="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92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L'INCIDENZA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OGGETTO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CONTROLLO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HANNO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CONFRONTI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SELVAGGINA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OGGETTO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604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TUTELA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DELLE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PRODUZIONI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SILVOAGROFORESTALI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ITTICHE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SALVAGUARDIA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BIODIVERSITA'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04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CONTROLLO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PATOLOGIE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SVILUPPO EPIDEMICO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C036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87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CONTROLLI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FAUNISTICI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REALIZZANO PRIORITARIAMENTE</a:t>
                      </a:r>
                      <a:r>
                        <a:rPr sz="1000" spc="7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L'ABBATTIMENTO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RITENUTI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SOVRANNUMERO?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09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PRIORITARIAMENTE</a:t>
                      </a:r>
                      <a:r>
                        <a:rPr sz="1000" spc="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CERCA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INTERVENIRE,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OVE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POSSIBILE,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TECNICHE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ECOLOGICHE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CAUSE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HANNO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PRODOTTO SQUILIBRI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93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ESSENDO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L'UNICA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FORMA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GARANTISCE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RISULTATI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IMMEDIATI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DURATURI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08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L'UNICO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MODO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RICHIESTO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PRATICA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ESERCIZIO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VENATORIO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20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C037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657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INTERVENTI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CONTROLLO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FAUNISTICO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DEMANDATI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NORMATIVA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VIGENTE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CACCIATORI?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39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UNICI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SOGGETTI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DEPUTATI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ALL'USO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ARMI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FUOCO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1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DEMANDATI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AGENTI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PROVINCE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L'EVENTUALE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COLLABORAZIONE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PROPRIETARI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CONDUTTORI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FONDI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GUARDIE VOLONTARIE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8415" algn="just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DISPONIBILI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EFFETTUARE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TALE TIPO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SERVIZIO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C038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67030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PARTECIPAZIONE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PIANI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CONTENIMENTO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FAUNISTICO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DIRITTO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CACCIATORE?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6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GLI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ABBATTIMENTI</a:t>
                      </a:r>
                      <a:r>
                        <a:rPr sz="1000" spc="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VENGANO EFFETTUATI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NELL'ATC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RESIDENZA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763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PRELIEVO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OGGETTO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CACCIA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C039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2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GIUSTO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CACCIATORI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COLLABORINO,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RICHIESTO, ALL'EFFETTUAZIONE</a:t>
                      </a:r>
                      <a:r>
                        <a:rPr sz="1000" spc="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CONTENIMENTI FAUNISTICI?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1178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SOVENTE CONTRASTANO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CON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INTERESSI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413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CORRETTA INTERPRETAZIONE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LORO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RUOLO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GESTORI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POPOLAMENTI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77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EVITARE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EVENTUALI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CONSEGUENZE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ANCHE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CARATTERE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DISCIPLINARE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LORO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CONFRONTI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C040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5623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OPERAZIONI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CONTROLLO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FAUNISTICO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VIGONO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PRESCRIZIONI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VIGORE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L'ESERCIZIO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493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RESTANDO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PRESCRIZIONI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SICUREZZA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CONNESSE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ALL'USO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ARMI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828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TRATTASI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COMUNQUE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PRELIEVO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715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OPERAZIONI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VENGANO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ESERCITATE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L'AUSILIO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CACCIATORI-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PROPRIETARI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CONDUTTORI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FONDI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AGRICOLI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379"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C041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L'ALIMENTAZIONE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ARTIFICIALE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USINO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AVENDO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PREFERIBILE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EVITARE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2117" y="550874"/>
          <a:ext cx="9819637" cy="4693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0209"/>
                <a:gridCol w="2589529"/>
                <a:gridCol w="1959610"/>
                <a:gridCol w="1958340"/>
                <a:gridCol w="1958340"/>
                <a:gridCol w="943609"/>
              </a:tblGrid>
              <a:tr h="39179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3469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340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213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3149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9710" marR="138430" indent="-71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8417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SELVAGGINA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FORTI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NEVICATE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GARANTISCE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RISULTATI APPREZZABILI?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048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ALIMENTI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PRODUZIONE LOCALE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747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RAGGRUPPARE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PRECEDENTEMENTE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AREE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RISTRETTE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89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EVENTUALI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FATTORI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DISTURBO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(ES.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SORVOLO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ELICOTTERO)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GIA'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DIFFICOLTA'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C042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890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PREDISPOSIZIONE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PREVENTIVA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SUL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PUNTI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FORAGGIAMENTO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INVERNALE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SELVAGGINA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DETERMINARE: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493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MODESTO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INCREMENTO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TASSO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SOPRAVVIVENZA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CONSISTENZA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INTERESSATE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93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NESSUN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RISULTATO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STANTE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RAPPORTO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DIRETTO PRESENZE FAUNISTICHE/ESTENSIONI TERRITORIALI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1844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RISULTATI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SIGNIFICATIVI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TERMINI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INCREMENTO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NUMERICO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INTERESSATE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C043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76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SOPRAVVIVENZA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PRESCINDERE: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874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DALL'ELIMINAZIONE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DIRETTA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CONTENDENTI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048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SALVAGUARDIA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RISORSE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NATURALI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578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DALL'IRROBUSTIRSI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MANGIANDO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ALIMENTI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PIU'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NUTRIENTI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20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C044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43204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PARTICOLARE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SITUAZIONE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L'EQUILIBRIO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NATURALE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RISULTA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MAGGIORMENTE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GARANTITO?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540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L'ATTIVITA'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VENATORIA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VIENE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ESERCITATA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SCOPO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CONTENERE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ESUBERO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616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VIENE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ESERCITATA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L'ATTIVITA'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BRACCONAGGIO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429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MOLTO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ELEVATO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DEGLI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ELEMENTI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NATURALI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AUTOCTONI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PRESENTI,</a:t>
                      </a:r>
                      <a:r>
                        <a:rPr sz="1000" spc="229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SENZA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PARTICOLARE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PREDOMINANZA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NUMERICA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RISPETTO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AGLI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ALTRI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C045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041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PREDATORI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RISPETTO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ALL'EQUILIBRIO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SISTEMA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NATURALE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DEFINIRE: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955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DANNOSA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RIDUCE SIGNIFICATAMENTE</a:t>
                      </a:r>
                      <a:r>
                        <a:rPr sz="1000" spc="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PREDA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12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TOLLERABILE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PREDAZIONE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LIMITATE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CAPI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COSIDDETTI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"SANITARI"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144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FONDAMENTALE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IMPORTANZA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PERCHE'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ELIMINANDO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SOGGETTI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PIU'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DEBOLI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MALATI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CONTRIBUISCE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SELEZIONE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MIGLIORAMENTO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EVOLUTIVO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2436</Words>
  <Application>Microsoft Office PowerPoint</Application>
  <PresentationFormat>Personalizzato</PresentationFormat>
  <Paragraphs>581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9" baseType="lpstr">
      <vt:lpstr>Office Theme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</dc:title>
  <dc:creator>fontana</dc:creator>
  <cp:lastModifiedBy>schida1</cp:lastModifiedBy>
  <cp:revision>2</cp:revision>
  <dcterms:created xsi:type="dcterms:W3CDTF">2026-01-15T11:39:26Z</dcterms:created>
  <dcterms:modified xsi:type="dcterms:W3CDTF">2026-01-15T11:46:06Z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2022-02-25T00:00:00Z</vt:filetime>
  </property>
  <property fmtid="{D5CDD505-2E9C-101B-9397-08002B2CF9AE}" pid="3" name="Creator">
    <vt:lpwstr>Writer</vt:lpwstr>
  </property>
  <property fmtid="{D5CDD505-2E9C-101B-9397-08002B2CF9AE}" pid="4" name="LastSaved">
    <vt:filetime>2026-01-15T00:00:00Z</vt:filetime>
  </property>
  <property fmtid="{D5CDD505-2E9C-101B-9397-08002B2CF9AE}" pid="5" name="Producer">
    <vt:lpwstr>LibreOffice 7.0</vt:lpwstr>
  </property>
</Properties>
</file>