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6" r:id="rId2"/>
    <p:sldId id="317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7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31" y="6425115"/>
            <a:ext cx="839167" cy="35417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926" y="5869336"/>
            <a:ext cx="801023" cy="35962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6141" y="3815134"/>
            <a:ext cx="828269" cy="2451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50540" y="3858724"/>
            <a:ext cx="1068032" cy="2016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65465" y="3504551"/>
            <a:ext cx="1008091" cy="20160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3446" y="3504551"/>
            <a:ext cx="1356836" cy="20160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3658" y="3504551"/>
            <a:ext cx="1574802" cy="20160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27884" y="785593"/>
            <a:ext cx="1912649" cy="6157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2599" y="3515449"/>
            <a:ext cx="888210" cy="1798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289" y="509282"/>
            <a:ext cx="5744209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8190" y="1540522"/>
            <a:ext cx="80371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73070" y="509282"/>
            <a:ext cx="4744720" cy="2143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QUESITI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ESAMI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</a:t>
            </a:r>
            <a:endParaRPr sz="2400">
              <a:latin typeface="Arial"/>
              <a:cs typeface="Arial"/>
            </a:endParaRPr>
          </a:p>
          <a:p>
            <a:pPr marL="3175" algn="ctr">
              <a:lnSpc>
                <a:spcPct val="100000"/>
              </a:lnSpc>
              <a:spcBef>
                <a:spcPts val="2640"/>
              </a:spcBef>
              <a:tabLst>
                <a:tab pos="1628775" algn="l"/>
              </a:tabLst>
            </a:pPr>
            <a:r>
              <a:rPr sz="2400" spc="-10" dirty="0">
                <a:latin typeface="Arial MT"/>
                <a:cs typeface="Arial MT"/>
              </a:rPr>
              <a:t>LETTERA</a:t>
            </a:r>
            <a:r>
              <a:rPr sz="2400" dirty="0">
                <a:latin typeface="Arial MT"/>
                <a:cs typeface="Arial MT"/>
              </a:rPr>
              <a:t>	</a:t>
            </a:r>
            <a:r>
              <a:rPr sz="2400" spc="-25" dirty="0">
                <a:latin typeface="Arial MT"/>
                <a:cs typeface="Arial MT"/>
              </a:rPr>
              <a:t>“e”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640"/>
              </a:spcBef>
            </a:pPr>
            <a:endParaRPr sz="240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  <a:tabLst>
                <a:tab pos="1301115" algn="l"/>
                <a:tab pos="1775460" algn="l"/>
                <a:tab pos="2942590" algn="l"/>
              </a:tabLst>
            </a:pPr>
            <a:r>
              <a:rPr sz="2400" b="1" spc="-10" dirty="0">
                <a:latin typeface="Arial"/>
                <a:cs typeface="Arial"/>
              </a:rPr>
              <a:t>NORME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5" dirty="0">
                <a:latin typeface="Arial"/>
                <a:cs typeface="Arial"/>
              </a:rPr>
              <a:t>DI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0" dirty="0">
                <a:latin typeface="Arial"/>
                <a:cs typeface="Arial"/>
              </a:rPr>
              <a:t>PRIMO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10" dirty="0">
                <a:latin typeface="Arial"/>
                <a:cs typeface="Arial"/>
              </a:rPr>
              <a:t>SOCCORSO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2585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16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CONSENTIRGLI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RECARSI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OSPEDALE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917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ATTIVARSI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TRASPORTARE L'INFORTUNATO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STRUTTURA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SANITARIA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92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PUNTO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CONTEMPORANEAMENTE</a:t>
                      </a:r>
                      <a:r>
                        <a:rPr sz="1000" spc="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VESPE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CALABRONI?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5910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SOMMINISTRARGLI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CARDIO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TONICO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1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CONTROLLARE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L'INSORGENZA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EVENTUALE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ARRESTO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RESPIRATORIO,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SPECIALISTICI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56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SOMMINISTRARE ALL'INFORTUNATO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BEVANDE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ALCOLICHE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SOSTENERE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CARDIO- VASCOLARE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30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INFARTO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CARDIACO?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8590" indent="3556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INDOLENZIMENTO MUSCOLARE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GENERALIZZATO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TREMITI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DOLORE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SIGNIFICATIVO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ANTERIORE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TORACE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NAUSEA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INDOLENZIMENTO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STERNO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BRACCIO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SINISTRO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06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CONDIZIONE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DEBOLEZZA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SIGNIFICATIVA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FORTI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DOLORI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TESTA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680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362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SOGGETTO INFARTUATO?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04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INVITARLO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DISTENDERSI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SOMMINISTRARGLI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ALCOLICA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17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PRATICARGLI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MASSAGGIO CARDIOCIRCOLATORIO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0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TRANQUILLIZZARLO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EVITANDOGLI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SFORZO,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SPECIALIZZATI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TRASPORTARLO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STRUTTURA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SANITARIA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TEMPO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06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ASSIDERAMENTO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IPOTERMIA?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74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PROLUNGATA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INTEMPERIE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CONTRAE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RAFFREDDAMENTO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7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SUBISCE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MUTAZIONI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IRREVERSIBILI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CONGELAMENTO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TESSUTI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07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CORPOREA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SIGNIFICATIVAMENTE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37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°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064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L'ASSIDERAMENTO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VERIFICA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GRADI?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SOGGETTO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IMMERSO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NELL'ACQUA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IMPOSSIBILITATO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MUOVERSI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FRATTURE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048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PROPRIA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LIQUIDITA'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CONTRIBUISCE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SCALDARE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L'ESPOSIZIONE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FREDDO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4084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30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ASSIDERAMENTO?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9944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IPERECCITAZIONE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DISORIENTAMENTO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0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BRIVIDI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PALLORE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CUTANEO,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SEGUITO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RIGIDITA'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MUSCOLARE,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SEMI-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INCOSCIENZA,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DIFFICOLTA'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LINGUAGGIO,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RALLENTATO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54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COLORITO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CIANOTICO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FREQUENZA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CARDIACA ACCELERATA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6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ASSIDERAMENTO?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SOMMINISTRARGLI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ALCOOLICA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QUALE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CARDIOTONICO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MASSAGGIARGLI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ESTREMITA'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920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ATTIVARE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MASSAGGIO CARDIO-RESPIRATORIO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COSCIENTE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9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RIMUOVERE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BAGNATI,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COPRIRLO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RISCALDARLO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GRADUALE,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SOMMINISTRARE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ZUCCHERATE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344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CONGELAMENTO?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52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RAFFREDDAMENTO STRAORDINARIO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ESTREMITA'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DOVUTO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LUNGA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ESPOSIZIONE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TEMPERATURE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MOLTO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22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TEMPERATURE PARTICOLARMENTE</a:t>
                      </a:r>
                      <a:r>
                        <a:rPr sz="1000" spc="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RIGIDE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9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SOSTANZE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ORGANICHE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AI</a:t>
                      </a:r>
                      <a:endParaRPr sz="1000">
                        <a:latin typeface="Arial MT"/>
                        <a:cs typeface="Arial MT"/>
                      </a:endParaRPr>
                    </a:p>
                    <a:p>
                      <a:pPr marL="19050">
                        <a:lnSpc>
                          <a:spcPts val="112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10°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84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CONGELAMENTO?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24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GONFIE,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MACERAZIONE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8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INTORPIDITE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COLORITO GRIGIO-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BLUASTRO 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GRAVI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VESCICOLE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6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ROSSE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MOLTO CALDE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92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CONGELAMENTO?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5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RISCALDARE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VIGOROSO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STROFINAMENTO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FINTANTO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RIACQUISTINO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COLORITO NORMALE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9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RISCALDARE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PRONTAMENTE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COLPITA ACCENDENDO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USANDO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IMPACCHI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8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RIMUOVERE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EVENTUALI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CALZE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GUANTI,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RISCALDARE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METTENDOLE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TIEPIDA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EVITANDO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DIRETTE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STROFINAMENTO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24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PERSONA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SVENUTA?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93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BAGNARGLI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PRONTAMENTE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17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SCHIAFFEGGIARLA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FAVORIRE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RINVENIMENTO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03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DISTENDERE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PERSONA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SOLLEVARE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GAMBE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FAVORIRE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L'AFFLUSSO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CERVELLO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3525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1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MIGLIORE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RISCALDARSI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FREDDA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GIORNATA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PASSATA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ALL'APERTO?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9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DISPORRE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THERMOS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ANALCOLICHE CALDE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18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CONSUMARE MODERATAMENTE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SOSTANZE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ALCOLICHE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5410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ZUCCHERINI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DALL'ALTRO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04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SUPPONE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SHOCK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BISOGNA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09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SLACCIARGLI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FACILITARE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RESPIRAZIONE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46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COPRIRLO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RILEVI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SOFFRA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FREDDO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2895" indent="355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DARGLI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ALCOLICA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TONIFICARLO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E069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76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NASO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(EPISTASSI)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PREOCCUPANTE?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1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TRAUMATICO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FRAGILITA'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CAPILLARE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FOSSE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NASALI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286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ASSOLUTAMENTE ECCEZIONALI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66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CAUSA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TRAUMATICA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ESCLUSIVAMENTE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FRAGILITA' CAPILLARE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E070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1640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MANIFESTA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"COLPO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CALORE"?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VENTILARE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272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PO'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E071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30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ECCITAZIONE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68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DIFFICOLTA'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MOTORIA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VOMITO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93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CUTE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SUDORAZIONE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BATTITO CARDIACO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901394"/>
          <a:ext cx="9514838" cy="6062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13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SOCCORSO?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50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SOMMINISTRAZIONE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TERAPIE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FARMACOLOGICHE GENERICHE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2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L'AIUTO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PERSONA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VITTIMA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INCIDENTE QUALSIASI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81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L'AIUTO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PRESTATO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06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INFORTUNATO?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25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IPOTIZZARE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DIAGNOSI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ANALIZZARE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DANNI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RIPORTATI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VITTIMA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63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COPRIRLO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COPERTA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SOMMINISTRARGLI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POSSIBILMENTE ALCOLICA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0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INCONSULTE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AGGRAVARE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ALLERTARE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(118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ALTRO)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26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REGOLA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OSSERVARE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APPRESTA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SOCCORSO?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08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DELEGARE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INTERVENIRE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17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VALUTARE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SITUAZIONE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AGIRE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PRUDENZA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TUTELA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INFORTUNATO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6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AGIRE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COMUNQUE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INDUGI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7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VERIFICA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SOCCORRITORE?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VERIFICARE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COSCIENZA DELL'INFORTUNATO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CHIEDENDOGLI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COMPRENDE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DICENDO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366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PROPRIE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SALUTE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213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FUNZIONALITA'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28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COSCIENTE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7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ALZARSI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ALLONTANARSI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162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SOMMINISTRA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FARMACO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PLACEBO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RASSICURA,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INTERROGA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BASE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QUANTO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VEDE,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ALLERTA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MIRATO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3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COSCIENTE,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VITALI,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89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SCHIAFFEGGIARLO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TENTATIVO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RIANIMARLO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9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EFFETTUARE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ARTIFICIALE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35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ALLERTARE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118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SOSPETTANO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LESIONI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COLONNA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VERTEBRALE,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08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SOSPETTI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LESIONE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VERTEBRALE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5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TROVA,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INVITANDOLO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COSCIENTE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7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MASSAGGIA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VIGOROSAMENTE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65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COLLOCA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LATERALE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310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6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INFORTUNATO,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COMPORTA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61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MUOVERSI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ALLERTA IMMEDIATAMENTE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INSENSIBILI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SICUREZZA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71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INDICARE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COLONNA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VERTEBRALE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SOGGETTO INFORTUNATO?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1655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VERTIGINI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06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ESTESO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EMATOMA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0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FORMICOLIO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E/O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IMPOSSIBILITA'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MUOVERSI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E/O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URINA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FECI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41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RIANIMAZIONE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RESPIRATORIA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RITMO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INSUFFLAZIONE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MASSAGGIO CARDIACO?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7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INSUFFLAZIONI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30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COMPRESSIONI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91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INSUFFLAZIONE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COMPRESSIONI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7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INSUFFLAZIONI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10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COMPRESSIONI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97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INFORTUNATO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COSCIENTE?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0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ACCERTARSI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CARDIACO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RESPIRAZIONE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39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METTERE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LATERALE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0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SPOSTARE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OMBREGGIATO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2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PRENDE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ATTO 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COSCIENTE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ARRESTO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CARDIO- RESPIRATORIO: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38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SOLLEVA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PONENDOLO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SEDUTO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SOLLEVA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GAMBE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FAVORENDO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L'AFFLUSSO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CERVELLO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9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DA'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IMMEDIATAMENTE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RESPIRAZIONE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ARTIFICIALE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MASSAGGIO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CARDIACO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57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ACCERTARE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BATTITO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CARDIACO?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19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LEGGERA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PRESSIONE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DELL'ARTERIA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CAROTIDEA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DELL'ARTERIA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RADIALE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POLSO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971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PONENDO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ANTERIORE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TORACE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LIVELLO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STERNO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40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PONENDO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L'ORECCHIO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SCHIENA DELL'INFORTUNATO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SDRAIATO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TERRA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984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ACCERTARE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NELL'INFORTUNATO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ATTIVITA'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RESPIRATORIA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334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AUSCULTANDO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L'ORECCHIO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SCHIENA DELL'INFORTUNATO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GUARDANDO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MOVIMENTI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TORACE,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ASCOLTANDO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RUMORE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PRODOTTO DALL'INSPIRAZIONE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DELL'ARIA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SENTENDO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L'ESPIRAZIONE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92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IMMERGENDO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VISO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DELL'INFORTUNATO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CONTENITORE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0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 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RESPIRAZIONE ARTIFICIALE?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0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APPLICANDO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LABBRA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VENTOSA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BOCCA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DELL'INFORTUNATO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SOFFIANDOGLI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POLMONI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TENENDO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67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INSERENDO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TUBO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GOMMA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BOCCA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DELL'INFORTUNATO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81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COMPRIMENDO RITMICAMENTE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TORACE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FACILITARE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L'ESTENSIONE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SUCCESSIVA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310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NARICI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655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COMPRESSIONE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ALVEOLI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POLMONARI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90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 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MASSAGGIO CARDIACO?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03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PONENDO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SEDUTO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COMPRIMENDO RITMICAMENTE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GABBIA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TORACICA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LATO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MASSAGGIANDO ENERGICAMENTE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ANTERIORE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COSTATO,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LIVELLO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PLESSO SOLARE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COMPRIMENDO RITMICAMENTE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STERNO DELL'INFORTUNATO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1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INTERROMPERE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MASSAGGIO CARDIACO?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0391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RIPRESA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CONOSCENZA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66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RIPRESA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CARDIACO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DEBOLE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655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MINUTI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ESSENDO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INUTILE PROSEGUIRE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780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INTERROMPERE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ARTIFICIALE?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096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RIPRESA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AUTONOMA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ALL'INTERVENTO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PERSONALE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SANITARIO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06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ASSISTITO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LIQUIDI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OSTACOLAVANO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RESPIRAZIONE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66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MINUTI,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ASSISTITO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RITENERSI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CLINICAMENTE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MORTO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51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INFORTUNATO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LATERALE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0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LUOGO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INVESTITO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VEICOLI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TRANSITO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31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POSSA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SOPRAELEVATA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RUZZOLARE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DECLIVIO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55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INCOSCIENTE,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SOSPETTANO FRATTURE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COLONNA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VERTEBRALE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VUOLE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MANTENERE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LIBERE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VIE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54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CONFIGURA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LATERALE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0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FIANCO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SOSTEGNO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TESTA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PIEGATA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ALL'INDIETRO,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VIE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AEREE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LIBERE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BOCCA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BASSO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70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FIANCO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POSIZIONE FETALE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335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SDRAIATO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FIANCO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RIPARO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CONTUNDENTI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47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EMORRAGIA INTERNA?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76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FUORIESCE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RACCOGLIE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CAVITA'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TESSUTI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621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TUTTE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CAVITA' ADDOMINALE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653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DETERMINANO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ECCHIMOSI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EMATOMI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47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EMORRAGIA ESTERNA?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7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RIGURGITO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BOCCA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PERDITA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URINA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FECI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50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L'ESTERNO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ATTRAVERSO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TIPO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366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DAL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4141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PREOCCUPANTI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ESTERNE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ENTRAMBE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35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ORIFIZI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(BOCCA,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ECC.)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TIPOLOGIA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EMORRAGIA CONFIGURA?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EMORRAGIA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EMORRAGIA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EMORRAGIA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MISTA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07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SUDDIVIDERE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DEBOLI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MASSICCE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655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ARTERIOSE,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VENOSE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MISTE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43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DECORSO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VELOCE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50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RICONOSCE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EMORRAGIA ARTERIOSA?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0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(OSSIGENATO)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2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SPRUZZI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SCURO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CONTINUO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MARGINI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SIERO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PLASMATICO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06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RICONOSCE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UN'EMORRAGIA VENOSA?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SIERO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PLASMATICO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CUPO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CONTINUO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030" algn="just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(OSSIGENATO)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SPRUZZI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315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9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VERIFICANO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ACCIDENTALI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ALL'ESTERNO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SANGUE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081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ORIGINATE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LESIONI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ARTERIOSI,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VENOSI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CAPILLARI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651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CONTINUO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08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PRIMO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FRONTE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ARTERIOSA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733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LAVARE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FASCIARLA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GARZA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76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TRANQUILLIZZARE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TAMPONARE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5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AGIRE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PRONTAMENTE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CERCANDO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COMPRIMERE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L'ARTERIA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SOPRA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APPLICANDO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LACCIO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EMOSTATICO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SANGUE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955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MASSIMO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LACCIO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EMOSTATICO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ALLENTARLO?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10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MINUTI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MINUTI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60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MINUTI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92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ALLENTA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LACCIO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EMOSTATICO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ALTRO)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76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FLUSSO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92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ALLENTA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APPLICA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90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SCIOGLIENDO PRONTAMENTE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NODO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3563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350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APPLICATO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EMORRAGIA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ARTERIOSA?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8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SANGUIGNO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RIPRISTINATO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L'EVENTUALE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COAGULO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TAMPONE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274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EMOSTATICA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ALL'ARTERIA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RECISA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6559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REALIZZATO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TUBO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ELASTICO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87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UN'EMORRAGIA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VENOSA?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92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APPLICARE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LACCIO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EMOSTATICO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SANGUINANTE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2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ESERCITARE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COMPRESSIONE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PONENDOVI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SOPRA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GARZE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STERILI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SUCCESSIVA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FASCIATURA STRETTA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2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APPLICARE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TAMPONE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FREDDA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244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INTERVIENE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ALL'ADDOME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VISCERI?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7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POSSIBILMENTE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GARZA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STERILE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INFORTUNATO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SUPINO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GAMBE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FLESSE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17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EFFETTUA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BENDAGGIO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COMPRESSIVO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STRETTO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78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CERCA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LAVARE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CAVITA' ADDOMINALE INTRODUCENDOVI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ACQUA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PULITA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38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IDENTIFICA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PRESUMIBILE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POLMONARE?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001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DEDUCE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RISCONTRI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TORACICA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0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DIFFICOLTA' RESPIRATORIA DELL'INFORTUNATO,</a:t>
                      </a:r>
                      <a:r>
                        <a:rPr sz="1000" spc="9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CIANOSI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EMISSIONE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SCHIUMOSO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BOCCA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35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SIBILO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L'ARIA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PROVOCA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FUORIUSCENDO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CAVITA'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POLMONARE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244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INTERVIENE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PRESUMERE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POLMONARE?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71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L'ENTRATA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DELL'ARIA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ALVEOLI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POLMONARI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175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SUBITO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BOCCA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BOCCA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7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CHIUDE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IMMEDIATAMENTE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BLOCCARE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DELL'ARIA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SEMISEDUTA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62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ALL'OCCHIO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PRIMO SOCCORRITORE?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18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ESTRAE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PROVOCATO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LAVA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ABBONDANTEMENTE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BULBO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OCULARE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521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APPLICA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TAMPONE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IMBEVUTO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ACQUA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SULL'OCCHIO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8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CHIUDE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L'OCCHIO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ENTRAMBI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STERILE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STOFFA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PULITA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ESTRARRE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ESTRANEI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57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PUNTA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ESTRANEO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CONFICCATO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INTERVIENE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5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ESTRAE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PRONTAMENTE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ESTRANEO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SOSTANZE DISINFETTANTI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ESTRANEO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PICCOLISSIME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DIMENSIONI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ESTRARLO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CERCA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MUOVA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0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PRATICA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BENDAGGIO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STRETTO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INCLUDENDOVI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ESTRANEO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3569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55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PROVOCATA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FUOCO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UNICO?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97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MODESTE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USCITA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7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LESIONI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CUTANEE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ENTRATA,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CONCENTRATE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SECONDA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TIRO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8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NELL'AREA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DOVUTI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FRAZIONAMENTO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8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UNICO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NORMA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CONSIDERARE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GRAVI?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731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GRAVI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GRAVISSIME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TESSUTI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STRISCIO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71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GRAVI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FRANGE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SOLIDO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7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CAVITA'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ADDOMINALE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85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17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MUNIZIONE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SPEZZATA?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USCITA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13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GROSSO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INSIEME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USCITA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>
                        <a:lnSpc>
                          <a:spcPct val="96000"/>
                        </a:lnSpc>
                        <a:spcBef>
                          <a:spcPts val="380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GROSSO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RAVVICINATE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</a:t>
                      </a:r>
                      <a:r>
                        <a:rPr sz="1000" dirty="0">
                          <a:latin typeface="Times New Roman"/>
                          <a:cs typeface="Times New Roman"/>
                        </a:rPr>
                        <a:t>≤</a:t>
                      </a:r>
                      <a:r>
                        <a:rPr sz="1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MT.)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UN'INSIEME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CONCENTRATI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826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93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FUOCO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MUNIZIONE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SPEZZATA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GRAVI?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87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SCARSA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PENETRAZIONE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GRAVI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GRAVISSIME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DIAMETRO RIDOTTO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7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GRAVITA'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MUNIZIONE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SPEZZATA?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ORGANI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INTERESSATI,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DISTANZA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E,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SECONDARIAMENTE,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PALLINI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FUCILE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GITTATA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DELL'ARMA DETERMINATA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DELLE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461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CLASSIFICANO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FRATTURE?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74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FRATTURE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COMPONENTI DELL'APPARATO SCHELETRICO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1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FRATTURE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(COMPOSTE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SCOMPOSTE)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FRATTURE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ESPOSTE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(L'OSSO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DALLA CUTE)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477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FRATTURE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TRAUMATICHE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DECALCIFICAZIONE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49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FRATTURA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44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DOLORE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VIOLENTO,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IMPOSSIBILITA'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DIFFICOLTA'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MOVIMENTO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LESA,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GONFIORE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SUCCESSIVAMENTE ECCHIMOSI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30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NAUSEA,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VERTIGINE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ARROSSAMENTO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LESA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09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FORMICOLIO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PROSSIMITA'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LESA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4185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141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24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FRATTURA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CHIUSA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ARTO?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36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BENDARE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L'ARTO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STRETTO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BADANDO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PERO'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INTERROMPERE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CIRCOLAZIONE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SANGUIGNA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66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METTERE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L'ARTO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LEGANDONE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L'ESTREMITA'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VINCOLATA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SUPPORTO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RIGIDO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25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POSSIBILMENTE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IMMOBILIZZARE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L'ARTO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STECCHE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MANOVRA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RIDURRE L'EVENTUALE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SCOMPOSIZIONE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DELL'OSSO FRATTURATO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24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FRATTURA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ESPOSTA?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30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IMMOBILIZZARE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STECCHE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BENDAGGI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RICOPRIRE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PRONTAMENTE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DELL'OSSO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GARZE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STERILI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STOFFA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CURARE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ADEGUATAMENTE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PROBABILE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EMORRAGIA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60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RIENTRARE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L'OSSO FUORIUSCITO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ALL'INTERNO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FASCIARE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30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FRATTURA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CRANIO?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510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COSCIENZA,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VOMITO,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PUPILLE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DIFFERENTI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LIQUIDO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DALLE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ORECCHIE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7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DOLORI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VERITIGINI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606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GONFIORE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SIGNIFICATIVO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EVENTUALE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BOCCA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41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76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FRONTE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FRATTURA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CRANIO?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546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TRASPORTARE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BREVE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POSSIBILE L'INFORTUNATO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STRUTTURA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SANITARIA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SOLLEVARE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LIEVEMENTE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CAUTELA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DELL'INFORTUNATO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TAMPONARE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L'EVENTUALE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LIQUIDI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ORECCHIE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CONTROLLARE FREQUENTEMENTE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VITALI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20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TOCCARE ASSOLUTAMENTE L'INFORTUNATO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CERCANDO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RIPARARLO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SOLE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LUSSAZIONE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VERIFICA…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14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TENDINI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FUORIESCONO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ABITUALE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113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SEGUITO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MOVIMENTO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ECCESSIVO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TRAUMATICO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STRAPPO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LEGAMENTI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03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TRA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NELL'ARTICOLAZIONE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CONNETTE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SEGUITO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TRAUMATICO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CONNESSIONI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TENDINEE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DOLORE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COMPARSA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IMMEDIATA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514838" cy="6356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040"/>
                <a:gridCol w="2465070"/>
                <a:gridCol w="1894839"/>
                <a:gridCol w="1896109"/>
                <a:gridCol w="1894840"/>
                <a:gridCol w="916940"/>
              </a:tblGrid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05104" marR="12446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LUSSAZIONE?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7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EVIDENZA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TATTO,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DOLORE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DIFFUSO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ARROSSAMENTO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82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ARTICOLAZIONE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BLOCCATA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DEFORMAZIONE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ESTERNA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DIFFICOLTA'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MUOVERE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PARTE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ESTESA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ECCHIMOSI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76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FRONTE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LUSSAZIONE?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7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BLOCCARE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L'ARTICOLAZIONE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CONFORTEVOLE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RIENTRARE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DISARTICOLATA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28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RAFFREDDARE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APPLICARE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BENDATURA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RIGIDA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105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TENTARE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LUSSAZIONE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DELL'ARTO DISARTICOLATO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147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SINTOMI DELL'ANNEGAMENTO?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5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COLORITO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BLUASTRO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LABBRA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UNGHIE,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GORGOGLIANTE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SCHIUMA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INTORNO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BOCCA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16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COSCIENZA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TREMITO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CONVULSO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1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COLORITO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PALLIDO,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VOMITO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IPOTERMIA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17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ASFISSIA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ANNEGAMENTO?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75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DISOSTRUIRE EVENTUALMENTE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VIE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AEREE,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INIZIARE IMMEDIATAMENTE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RIANIMAZIONE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RESPIRATORIA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BOCCA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BOCCA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39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METTERE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MASSAGGIANDONE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RISCALDARLO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9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PREMERE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TORACE DELL'INFORTUNATO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FAVORIRE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L'ESPLUSIONE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INGERITA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38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RICONOSCE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VIPERA?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15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DALL'ALTRO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60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COMPARSA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IMMEDIATA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GONFIORE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ECCHIMOSI BLUASTRA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74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FORO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PRURIGINOSO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8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ANTIOFICO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MORSICATO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VIPERA?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66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POTREBBE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LUOGO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GRAVI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INTOLLERANZA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PRATICATO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PROSSIMITA'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GROSSI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VASI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SANGUIGNI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25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BLOCCA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PROCESSO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AVVELENAMENTO DELL'ORGANISMO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E055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22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SOCCORRITORE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MORSICATO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VIPERA?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7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INVITARE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INCAMMINARSI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RAPIDAMENTE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MEZZO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57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SOMMINISTRARE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MORSICATO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ANTIOFICO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95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CALMARE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L'INFORTUNATO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MUOVA,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SOMMINISTRARE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BEVANDE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ALCOLICHE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3690</Words>
  <Application>Microsoft Office PowerPoint</Application>
  <PresentationFormat>Personalizzato</PresentationFormat>
  <Paragraphs>941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fontana</dc:creator>
  <cp:lastModifiedBy>schida1</cp:lastModifiedBy>
  <cp:revision>2</cp:revision>
  <dcterms:created xsi:type="dcterms:W3CDTF">2026-01-15T11:39:26Z</dcterms:created>
  <dcterms:modified xsi:type="dcterms:W3CDTF">2026-01-15T11:51:18Z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2022-02-25T00:00:00Z</vt:filetime>
  </property>
  <property fmtid="{D5CDD505-2E9C-101B-9397-08002B2CF9AE}" pid="3" name="Creator">
    <vt:lpwstr>Writer</vt:lpwstr>
  </property>
  <property fmtid="{D5CDD505-2E9C-101B-9397-08002B2CF9AE}" pid="4" name="LastSaved">
    <vt:filetime>2026-01-15T00:00:00Z</vt:filetime>
  </property>
  <property fmtid="{D5CDD505-2E9C-101B-9397-08002B2CF9AE}" pid="5" name="Producer">
    <vt:lpwstr>LibreOffice 7.0</vt:lpwstr>
  </property>
</Properties>
</file>