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1" r:id="rId2"/>
    <p:sldId id="262" r:id="rId3"/>
    <p:sldId id="263" r:id="rId4"/>
    <p:sldId id="264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78" r:id="rId19"/>
    <p:sldId id="279" r:id="rId20"/>
    <p:sldId id="280" r:id="rId21"/>
    <p:sldId id="281" r:id="rId22"/>
    <p:sldId id="282" r:id="rId23"/>
    <p:sldId id="283" r:id="rId24"/>
    <p:sldId id="284" r:id="rId25"/>
    <p:sldId id="285" r:id="rId26"/>
    <p:sldId id="286" r:id="rId27"/>
    <p:sldId id="287" r:id="rId28"/>
    <p:sldId id="288" r:id="rId29"/>
    <p:sldId id="289" r:id="rId30"/>
    <p:sldId id="290" r:id="rId31"/>
    <p:sldId id="291" r:id="rId32"/>
    <p:sldId id="292" r:id="rId33"/>
    <p:sldId id="293" r:id="rId34"/>
    <p:sldId id="294" r:id="rId35"/>
    <p:sldId id="295" r:id="rId36"/>
    <p:sldId id="296" r:id="rId37"/>
    <p:sldId id="297" r:id="rId38"/>
    <p:sldId id="298" r:id="rId39"/>
    <p:sldId id="299" r:id="rId40"/>
  </p:sldIdLst>
  <p:sldSz cx="10693400" cy="7562850"/>
  <p:notesSz cx="10693400" cy="7562850"/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074" y="-7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02005" y="2344483"/>
            <a:ext cx="9089390" cy="1588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04010" y="4235196"/>
            <a:ext cx="7485380" cy="18907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1/15/2026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4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1/15/2026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34670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507101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1/15/2026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580131" y="6425115"/>
            <a:ext cx="839167" cy="354172"/>
          </a:xfrm>
          <a:prstGeom prst="rect">
            <a:avLst/>
          </a:prstGeom>
        </p:spPr>
      </p:pic>
      <p:pic>
        <p:nvPicPr>
          <p:cNvPr id="17" name="bg object 1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601926" y="5869336"/>
            <a:ext cx="801023" cy="359621"/>
          </a:xfrm>
          <a:prstGeom prst="rect">
            <a:avLst/>
          </a:prstGeom>
        </p:spPr>
      </p:pic>
      <p:pic>
        <p:nvPicPr>
          <p:cNvPr id="18" name="bg object 1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436141" y="3815134"/>
            <a:ext cx="828269" cy="245196"/>
          </a:xfrm>
          <a:prstGeom prst="rect">
            <a:avLst/>
          </a:prstGeom>
        </p:spPr>
      </p:pic>
      <p:pic>
        <p:nvPicPr>
          <p:cNvPr id="19" name="bg object 19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7250540" y="3858724"/>
            <a:ext cx="1068032" cy="201606"/>
          </a:xfrm>
          <a:prstGeom prst="rect">
            <a:avLst/>
          </a:prstGeom>
        </p:spPr>
      </p:pic>
      <p:pic>
        <p:nvPicPr>
          <p:cNvPr id="20" name="bg object 20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365465" y="3504551"/>
            <a:ext cx="1008091" cy="201606"/>
          </a:xfrm>
          <a:prstGeom prst="rect">
            <a:avLst/>
          </a:prstGeom>
        </p:spPr>
      </p:pic>
      <p:pic>
        <p:nvPicPr>
          <p:cNvPr id="21" name="bg object 21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3403446" y="3504551"/>
            <a:ext cx="1356836" cy="201606"/>
          </a:xfrm>
          <a:prstGeom prst="rect">
            <a:avLst/>
          </a:prstGeom>
        </p:spPr>
      </p:pic>
      <p:pic>
        <p:nvPicPr>
          <p:cNvPr id="22" name="bg object 22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7773658" y="3504551"/>
            <a:ext cx="1574802" cy="201606"/>
          </a:xfrm>
          <a:prstGeom prst="rect">
            <a:avLst/>
          </a:prstGeom>
        </p:spPr>
      </p:pic>
      <p:pic>
        <p:nvPicPr>
          <p:cNvPr id="23" name="bg object 23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4427884" y="785593"/>
            <a:ext cx="1912649" cy="615715"/>
          </a:xfrm>
          <a:prstGeom prst="rect">
            <a:avLst/>
          </a:prstGeom>
        </p:spPr>
      </p:pic>
      <p:pic>
        <p:nvPicPr>
          <p:cNvPr id="24" name="bg object 24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2422599" y="3515449"/>
            <a:ext cx="888210" cy="179810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1/15/2026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1/15/2026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‹N›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701289" y="509282"/>
            <a:ext cx="5744209" cy="39115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758190" y="1540522"/>
            <a:ext cx="8037195" cy="151383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635756" y="7033450"/>
            <a:ext cx="3421888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34670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1/15/2026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699248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‹N›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370579" y="1210322"/>
            <a:ext cx="3949700" cy="2143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latin typeface="Arial"/>
                <a:cs typeface="Arial"/>
              </a:rPr>
              <a:t>QUESITI</a:t>
            </a:r>
            <a:r>
              <a:rPr sz="2400" b="1" spc="-45" dirty="0">
                <a:latin typeface="Arial"/>
                <a:cs typeface="Arial"/>
              </a:rPr>
              <a:t> </a:t>
            </a:r>
            <a:r>
              <a:rPr sz="2400" b="1" dirty="0">
                <a:latin typeface="Arial"/>
                <a:cs typeface="Arial"/>
              </a:rPr>
              <a:t>ESAMI</a:t>
            </a:r>
            <a:r>
              <a:rPr sz="2400" b="1" spc="-45" dirty="0">
                <a:latin typeface="Arial"/>
                <a:cs typeface="Arial"/>
              </a:rPr>
              <a:t> </a:t>
            </a:r>
            <a:r>
              <a:rPr sz="2400" b="1" dirty="0">
                <a:latin typeface="Arial"/>
                <a:cs typeface="Arial"/>
              </a:rPr>
              <a:t>DI</a:t>
            </a:r>
            <a:r>
              <a:rPr sz="2400" b="1" spc="-55" dirty="0">
                <a:latin typeface="Arial"/>
                <a:cs typeface="Arial"/>
              </a:rPr>
              <a:t> </a:t>
            </a:r>
            <a:r>
              <a:rPr sz="2400" b="1" spc="-10" dirty="0">
                <a:latin typeface="Arial"/>
                <a:cs typeface="Arial"/>
              </a:rPr>
              <a:t>CACCIA</a:t>
            </a:r>
            <a:endParaRPr sz="2400">
              <a:latin typeface="Arial"/>
              <a:cs typeface="Arial"/>
            </a:endParaRPr>
          </a:p>
          <a:p>
            <a:pPr marL="3175" algn="ctr">
              <a:lnSpc>
                <a:spcPct val="100000"/>
              </a:lnSpc>
              <a:spcBef>
                <a:spcPts val="2640"/>
              </a:spcBef>
              <a:tabLst>
                <a:tab pos="1628775" algn="l"/>
              </a:tabLst>
            </a:pPr>
            <a:r>
              <a:rPr sz="2400" spc="-10" dirty="0">
                <a:latin typeface="Arial MT"/>
                <a:cs typeface="Arial MT"/>
              </a:rPr>
              <a:t>LETTERA</a:t>
            </a:r>
            <a:r>
              <a:rPr sz="2400" dirty="0">
                <a:latin typeface="Arial MT"/>
                <a:cs typeface="Arial MT"/>
              </a:rPr>
              <a:t>	</a:t>
            </a:r>
            <a:r>
              <a:rPr sz="2400" spc="-25" dirty="0">
                <a:latin typeface="Arial MT"/>
                <a:cs typeface="Arial MT"/>
              </a:rPr>
              <a:t>“b”</a:t>
            </a:r>
            <a:endParaRPr sz="2400">
              <a:latin typeface="Arial MT"/>
              <a:cs typeface="Arial MT"/>
            </a:endParaRPr>
          </a:p>
          <a:p>
            <a:pPr>
              <a:lnSpc>
                <a:spcPct val="100000"/>
              </a:lnSpc>
              <a:spcBef>
                <a:spcPts val="2640"/>
              </a:spcBef>
            </a:pPr>
            <a:endParaRPr sz="2400">
              <a:latin typeface="Arial MT"/>
              <a:cs typeface="Arial MT"/>
            </a:endParaRPr>
          </a:p>
          <a:p>
            <a:pPr marL="635" algn="ctr">
              <a:lnSpc>
                <a:spcPct val="100000"/>
              </a:lnSpc>
            </a:pPr>
            <a:r>
              <a:rPr sz="2400" b="1" dirty="0">
                <a:latin typeface="Arial"/>
                <a:cs typeface="Arial"/>
              </a:rPr>
              <a:t>ZOOLOGIA</a:t>
            </a:r>
            <a:r>
              <a:rPr sz="2400" b="1" spc="-30" dirty="0">
                <a:latin typeface="Arial"/>
                <a:cs typeface="Arial"/>
              </a:rPr>
              <a:t> </a:t>
            </a:r>
            <a:r>
              <a:rPr sz="2400" b="1" dirty="0">
                <a:latin typeface="Arial"/>
                <a:cs typeface="Arial"/>
              </a:rPr>
              <a:t>E</a:t>
            </a:r>
            <a:r>
              <a:rPr sz="2400" b="1" spc="-30" dirty="0">
                <a:latin typeface="Arial"/>
                <a:cs typeface="Arial"/>
              </a:rPr>
              <a:t> </a:t>
            </a:r>
            <a:r>
              <a:rPr sz="2400" b="1" spc="-10" dirty="0">
                <a:latin typeface="Arial"/>
                <a:cs typeface="Arial"/>
              </a:rPr>
              <a:t>BIOLOGIA</a:t>
            </a:r>
            <a:endParaRPr sz="2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430847" y="550874"/>
          <a:ext cx="9820909" cy="636587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84810"/>
                <a:gridCol w="2608580"/>
                <a:gridCol w="1959609"/>
                <a:gridCol w="1957070"/>
                <a:gridCol w="1955800"/>
                <a:gridCol w="955040"/>
              </a:tblGrid>
              <a:tr h="391795"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spc="-25" dirty="0">
                          <a:latin typeface="Arial"/>
                          <a:cs typeface="Arial"/>
                        </a:rPr>
                        <a:t>N.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74422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TESTO</a:t>
                      </a:r>
                      <a:r>
                        <a:rPr sz="1000" b="1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10" dirty="0">
                          <a:latin typeface="Arial"/>
                          <a:cs typeface="Arial"/>
                        </a:rPr>
                        <a:t>DOMANDA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340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"A"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086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"B"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086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"C"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224790" marR="143510" indent="-6985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b="1" spc="-10" dirty="0">
                          <a:latin typeface="Arial"/>
                          <a:cs typeface="Arial"/>
                        </a:rPr>
                        <a:t>RISPOSTA ESATTA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</a:tr>
              <a:tr h="5397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6794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FINO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AD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QUOTA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C.A.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1.800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METRI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SUL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LIVELLO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DEL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MARE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8453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B052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5588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QUAL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È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L'HABITAT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TIPICO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CONIGLIO SELVATICO?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5621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AMBIENTI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DIVERSI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PURCHÈ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ASCIUTTI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PRESENZA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SIEPI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ED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ARBUSTI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CHE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POSSONO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OFFRIRE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RIPARO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40005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TORBIERE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PIANURA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E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COLLINA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27368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RIVE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SABBIOSE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CORSI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D'ACQUA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8318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B053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55562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QUAL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È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L'HABITAT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TIPICO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DELLA MINILEPRE?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9240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ZONE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CESPUGLIATE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POSTE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ANCHE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QUOTE ALTIMETRICHE</a:t>
                      </a:r>
                      <a:r>
                        <a:rPr sz="1000" spc="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ELEVATE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1082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ZONE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VEGETAZIONE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ERBACEA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INFRAMMEZZATA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SIEPI,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CESPUGLI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GERBIDI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PIANURA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E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COLLINA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51244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CAMPI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GRANTURCO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AFFIANCATI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ROVI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1795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B054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032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QUAL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È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L'HABITAT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TIPICO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GERMANO REALE?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33274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ZONE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UMIDE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ACQUE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BASSE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ZONE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CANNETO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FITTO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8859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LAGHI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NATURALI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LAGHI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CAVA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PROFONDI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3700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B055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71183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QUAL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È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L'HABITAT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TIPICO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DEL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BECCACCINO?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45134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TERRENI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STEPPICI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CON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BEALERE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RIVE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LAGHI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FIUMI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762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ACQUITRINI,</a:t>
                      </a:r>
                      <a:r>
                        <a:rPr sz="1000" spc="-5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PRATERIE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UMIDE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MARCITE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2430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B056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55562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QUAL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È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L'HABITAT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TIPICO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DELLA BECCACCIA?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ACQUITRINI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PRATI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IRRIGUI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8382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BOSCHI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MISTI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RICCO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SOTTOBOSCO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ZONE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UMIDE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RIVE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LACUSTRI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FLUVIALI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8516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B057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0541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QUAL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È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L'HABITAT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TIPICO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FAGIANO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MONTE?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BOSCHI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FITTI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LATIFOGLIE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49212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PRATERIE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ALPINE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CON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ROCCE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8097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AMBIENTI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LIMITE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DELLA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VEGETAZIONE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ARBOREA,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CONIFERE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RADE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ARBUSTI CONTORTI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8305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B058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8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55562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QUAL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È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L'HABITAT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TIPICO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DELLA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PERNICE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BIANCA?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8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0033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AMBIENTI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CONIFERE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RADE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ARBUSTI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FRUTTIFERI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4795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TERRENI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ERBOSI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POCO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CESPUGLIATI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ROCCE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DETRITI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FALDA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SOPRA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IL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LIMITE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VEGETAZIONE ARBOREA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0287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NUDE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ROCCE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LICHENI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FORTE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PRESENZA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NEVAI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9779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B059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55562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QUAL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È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L'HABITAT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TIPICO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DELLA CUTURNICE?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2065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PRATERIE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PIÙ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MENO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CESPUGLIATE INFRAMMEZZATE</a:t>
                      </a:r>
                      <a:r>
                        <a:rPr sz="1000" spc="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PIETRAIE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SU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VERSANTI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BENE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ESPOSTI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ZONE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MEDIE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-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ALTO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MONTANE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4795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PRATERIE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SUPERIORI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AL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LIMITE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VEGETAZIONE ARBOREA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7241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BOSCHI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CONIFERE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CON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RADURA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46379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B060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QUAL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È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L'HABITAT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TIPICO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DELLA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BOSCHI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FITTI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AREA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AREE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MEDIO-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ALTE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MONTANE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AREE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COLLINARI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430847" y="550874"/>
          <a:ext cx="9820909" cy="632142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84810"/>
                <a:gridCol w="2608580"/>
                <a:gridCol w="1959609"/>
                <a:gridCol w="1957070"/>
                <a:gridCol w="1955800"/>
                <a:gridCol w="955040"/>
              </a:tblGrid>
              <a:tr h="391795"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spc="-25" dirty="0">
                          <a:latin typeface="Arial"/>
                          <a:cs typeface="Arial"/>
                        </a:rPr>
                        <a:t>N.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74422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TESTO</a:t>
                      </a:r>
                      <a:r>
                        <a:rPr sz="1000" b="1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10" dirty="0">
                          <a:latin typeface="Arial"/>
                          <a:cs typeface="Arial"/>
                        </a:rPr>
                        <a:t>DOMANDA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340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"A"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086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"B"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086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"C"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224790" marR="143510" indent="-6985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b="1" spc="-10" dirty="0">
                          <a:latin typeface="Arial"/>
                          <a:cs typeface="Arial"/>
                        </a:rPr>
                        <a:t>RISPOSTA ESATTA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</a:tr>
              <a:tr h="8318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PERNICE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ROSSA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587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COLLINARE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PRESENZA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CORSI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D'ACQUA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39370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BENE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ESPOSTE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CON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PRATERIE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ALTERNATE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SFASCIUME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ROCCIA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143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PEDEMONTANE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MACCHIE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STEPPICHE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COLTIVATE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ALTERNATE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BOSCHI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SU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VERSANTI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BUONA</a:t>
                      </a:r>
                      <a:r>
                        <a:rPr sz="1000" spc="50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PENDENZA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8453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B061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55562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QUAL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È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L'HABITAT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TIPICO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DELLA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STARNA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48768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PRATERIE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ROCCE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AFFIORANTI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6670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ZONE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COLLINARI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PEDEMONTANE</a:t>
                      </a:r>
                      <a:r>
                        <a:rPr sz="1000" spc="-7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CON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APPEZZAMENTI</a:t>
                      </a:r>
                      <a:r>
                        <a:rPr sz="1000" spc="-6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COLTIVATI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ALTERNATI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BOSCHI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8953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LIMITE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VEGETAZIONE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ARBOREA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AMBIENTI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CONIFERE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RADE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ED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ARBUSTI CONTORTI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397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B062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2862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L'ALIMENTAZIONE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QUAGLIA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ADULTA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È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PREVALENTEMENTE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COMPOSTA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DA: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PICCOLI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SEMI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FRUTTI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FORAGGIO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VERDE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3784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B063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05765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GRANELLA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MAIS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È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ALIMENTO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UTILE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QUAGLIA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5" dirty="0">
                          <a:latin typeface="Arial MT"/>
                          <a:cs typeface="Arial MT"/>
                        </a:rPr>
                        <a:t>SÌ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5" dirty="0">
                          <a:latin typeface="Arial MT"/>
                          <a:cs typeface="Arial MT"/>
                        </a:rPr>
                        <a:t>NO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1402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SÌ,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CASO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NON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SIA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DISPONIBILE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FORAGGIO VERDE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397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B064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309245">
                        <a:lnSpc>
                          <a:spcPts val="1150"/>
                        </a:lnSpc>
                        <a:spcBef>
                          <a:spcPts val="99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L'ALIMENTAZIONE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QUAGLIA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È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MAGGIORMENTE</a:t>
                      </a:r>
                      <a:r>
                        <a:rPr sz="1000" spc="-5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GARANTITA</a:t>
                      </a:r>
                      <a:r>
                        <a:rPr sz="1000" spc="-5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DA: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1209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CAMPO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COLTIVATO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FRUMENTO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PRESENZA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GRAMINACEE</a:t>
                      </a:r>
                      <a:r>
                        <a:rPr sz="1000" spc="-6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SPONTANEE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CAMPI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COLTIVATI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MAIS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PRATI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STABILI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2430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B065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5209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L'ALIMENTAZIONE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TORTORA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È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PREVALENTEMENTE: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INSETTIVORA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FRUGIVORA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GRANIVORA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397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B066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7815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L'ALIMENTAZIONE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STARNA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ADULTA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È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PREVALENTEMENTE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COMPOSTA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DA: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PICCOLI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FRUTTI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3114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SEMI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GRAMINACEE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SELVATICHE,</a:t>
                      </a:r>
                      <a:r>
                        <a:rPr sz="1000" spc="-5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FRUMENTO</a:t>
                      </a:r>
                      <a:r>
                        <a:rPr sz="1000" spc="-5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E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SEGALE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INSETTI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VEGETALI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VERDI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384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B067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05765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GRANELLA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MAIS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È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ALIMENTO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UTILE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STARNA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5" dirty="0">
                          <a:latin typeface="Arial MT"/>
                          <a:cs typeface="Arial MT"/>
                        </a:rPr>
                        <a:t>NO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5" dirty="0">
                          <a:latin typeface="Arial MT"/>
                          <a:cs typeface="Arial MT"/>
                        </a:rPr>
                        <a:t>SÌ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3624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NO,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MAIS È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STATO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TRATTATO</a:t>
                      </a:r>
                      <a:r>
                        <a:rPr sz="1000" spc="-5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CON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ANTICRITTOGAMICI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397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B068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7940">
                        <a:lnSpc>
                          <a:spcPts val="1150"/>
                        </a:lnSpc>
                        <a:spcBef>
                          <a:spcPts val="99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L'ALIMENTAZIONE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FAGIANO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ADULTO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È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PREVALENTEMENTE</a:t>
                      </a:r>
                      <a:r>
                        <a:rPr sz="1000" spc="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COMPOSTA</a:t>
                      </a:r>
                      <a:r>
                        <a:rPr sz="1000" spc="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DA: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6924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SEMI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CEREALI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GRAMINACEE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MISURA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MINORE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INSETTI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ANELLIDI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INSETTI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FORAGGIO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VERDE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24460">
                        <a:lnSpc>
                          <a:spcPts val="1150"/>
                        </a:lnSpc>
                        <a:spcBef>
                          <a:spcPts val="99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PICCOLI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FRUTTI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MISURA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MINORE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SEMI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VARI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3784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B069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76200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L'ALIMENTAZIONE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COLOMBACCIO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È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PREVALENTEMENTE</a:t>
                      </a:r>
                      <a:r>
                        <a:rPr sz="1000" spc="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COMPOSTA</a:t>
                      </a:r>
                      <a:r>
                        <a:rPr sz="1000" spc="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DA: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FRUTTI</a:t>
                      </a:r>
                      <a:r>
                        <a:rPr sz="1000" spc="-5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DIVERSI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43230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GHIANDE,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GROSSI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SEMI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OLEOSI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CEREALI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37211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SEMI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GRAMINACEE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SPONTANEE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VERDURA VERDE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47650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B070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GRANELLA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MAIS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È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ALIMENTO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25" dirty="0">
                          <a:latin typeface="Arial MT"/>
                          <a:cs typeface="Arial MT"/>
                        </a:rPr>
                        <a:t>SÌ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25" dirty="0">
                          <a:latin typeface="Arial MT"/>
                          <a:cs typeface="Arial MT"/>
                        </a:rPr>
                        <a:t>NO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SOLO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INVERNO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430847" y="550874"/>
          <a:ext cx="9820909" cy="637667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84810"/>
                <a:gridCol w="2608580"/>
                <a:gridCol w="1959609"/>
                <a:gridCol w="1957070"/>
                <a:gridCol w="1955800"/>
                <a:gridCol w="955040"/>
              </a:tblGrid>
              <a:tr h="391795"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spc="-25" dirty="0">
                          <a:latin typeface="Arial"/>
                          <a:cs typeface="Arial"/>
                        </a:rPr>
                        <a:t>N.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74422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TESTO</a:t>
                      </a:r>
                      <a:r>
                        <a:rPr sz="1000" b="1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10" dirty="0">
                          <a:latin typeface="Arial"/>
                          <a:cs typeface="Arial"/>
                        </a:rPr>
                        <a:t>DOMANDA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340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"A"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086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"B"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086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"C"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224790" marR="143510" indent="-6985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b="1" spc="-10" dirty="0">
                          <a:latin typeface="Arial"/>
                          <a:cs typeface="Arial"/>
                        </a:rPr>
                        <a:t>RISPOSTA ESATTA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</a:tr>
              <a:tr h="2476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UTILE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FAGIANO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ADULTO?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384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B071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4033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L'ALIMENTAZIONE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CORNACCHIA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GRIGIA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È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PREVALENTEMENTE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COMPOSTA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DA: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8321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SEMI,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ALIMENTI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ANIMALI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(UOVA,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CAROGNE,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ETC.)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RIFIUTI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ORGANICI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DIVERSI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36880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FRUTTA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GRANDI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SEMI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OLEOSI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INSETTI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DIVERSI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3700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B072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6446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CORNACCHIE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 POSSONO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UCCIDERE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ALTRI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ANIMALI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CIBARSENE?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spc="-25" dirty="0">
                          <a:latin typeface="Arial MT"/>
                          <a:cs typeface="Arial MT"/>
                        </a:rPr>
                        <a:t>NO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7117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SÌ,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CASI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ESTREMA NECESSITÀ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8796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SÌ,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ABITUALMENTE,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ANIMALI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MEDIO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PICCOLI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3784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B073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0449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L'ALIMENTAZIONE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TORDO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BOTTACCIO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È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PREVALENTEMENTE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COMPOSTA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DA: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61620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SEMI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CEREALI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GRAMINACEE</a:t>
                      </a:r>
                      <a:r>
                        <a:rPr sz="1000" spc="-6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SPONTANEE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782320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INSETTI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PICCOLI MOLLUSCHI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BACCHE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FRUTTI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DIVERSI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3700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B074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9146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L'ALIMENTAZIONE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CESENA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È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PREVALENTEMENTE</a:t>
                      </a:r>
                      <a:r>
                        <a:rPr sz="1000" spc="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COMPOSTA</a:t>
                      </a:r>
                      <a:r>
                        <a:rPr sz="1000" spc="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DA: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LARVE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INSETTI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FRUTTI</a:t>
                      </a:r>
                      <a:r>
                        <a:rPr sz="1000" spc="-6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DIVERSI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59079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SEMI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CEREALI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GRAMINACEE</a:t>
                      </a:r>
                      <a:r>
                        <a:rPr sz="1000" spc="-6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SPONTANEE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384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B075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8196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L'ALIMENTAZIONE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TORDO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SASSELLO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È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PREVALENTEMENTE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COMPOSTA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DA: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783590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INSETTI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PICCOLI MOLLUSCHI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BACCHE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FRUTTI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DIVERSI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59079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SEMI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CEREALI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GRAMINACEE</a:t>
                      </a:r>
                      <a:r>
                        <a:rPr sz="1000" spc="-6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SPONTANEE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B076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4127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L'ALIMENTAZIONE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GERMANO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REALE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È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PREVALENTEMENTE</a:t>
                      </a:r>
                      <a:r>
                        <a:rPr sz="1000" spc="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COMPOSTA</a:t>
                      </a:r>
                      <a:r>
                        <a:rPr sz="1000" spc="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DA: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0668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MOLLUSCHI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LARVE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INSETTI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RECUPERA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NEL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FONDO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MELMOSO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CORSI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D'ACQUA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76835">
                        <a:lnSpc>
                          <a:spcPts val="1150"/>
                        </a:lnSpc>
                        <a:spcBef>
                          <a:spcPts val="99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SOSTANZE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VEGETALI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SEMI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CEREALI,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MISURA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MINORE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MOLLUSCHI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LARVE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PICCOLI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PESCI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GIRINI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1795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B077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8224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L'ALIMENTAZIONE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BECCACCINO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È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PREVALENTEMENTE</a:t>
                      </a:r>
                      <a:r>
                        <a:rPr sz="1000" spc="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COMPOSTA</a:t>
                      </a:r>
                      <a:r>
                        <a:rPr sz="1000" spc="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DA: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PICCOLI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SEMI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AVANNOTTI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GIRINI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1112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ANELLIDI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LARVE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INSETTI DIVERSI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3700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B078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3271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L'ALIMENTAZIONE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DELLA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BECCACCIA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È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PREVALENTEMENTE</a:t>
                      </a:r>
                      <a:r>
                        <a:rPr sz="1000" spc="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COMPOSTA</a:t>
                      </a:r>
                      <a:r>
                        <a:rPr sz="1000" spc="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DA: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7622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VERMI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LARVE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INSETTI DIVERSI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SEMI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VEGETALI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PICCOLI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PESCI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GIRINI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2430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B079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9146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L'ALIMENTAZIONE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LEPRE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È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PREVALENTEMENTE</a:t>
                      </a:r>
                      <a:r>
                        <a:rPr sz="1000" spc="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COMPOSTA</a:t>
                      </a:r>
                      <a:r>
                        <a:rPr sz="1000" spc="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DA: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ESSENZE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ERBACEE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1529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FOGLIE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ALTRE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COMPONENTI</a:t>
                      </a:r>
                      <a:r>
                        <a:rPr sz="1000" spc="-7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ARBOREE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TUBERI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MICCORIZE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3700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B080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4767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CONIGLIO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SELVATICO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NUTRE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PREVALENTEMENTE</a:t>
                      </a:r>
                      <a:r>
                        <a:rPr sz="1000" spc="7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37401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VEGETALI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TROVA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IN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SUPERFICIE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RADICI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TUBERI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BACCHE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PICCOLI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FRUTTI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1795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B081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08077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MINILEPRE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NUTRE PREVALENTEMENTE</a:t>
                      </a:r>
                      <a:r>
                        <a:rPr sz="1000" spc="7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RADICI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TUBERI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BACCHE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FRUTTI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DIVERSI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37147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VEGETALI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TROVA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IN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SUPERFICIE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B082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2349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VOLPE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NUTRE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PREVALENTEMENTE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FRUTTA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RIFIUTI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ORGANICI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351790">
                        <a:lnSpc>
                          <a:spcPts val="1150"/>
                        </a:lnSpc>
                        <a:spcBef>
                          <a:spcPts val="99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ESCLUSIVAMENTE</a:t>
                      </a:r>
                      <a:r>
                        <a:rPr sz="1000" spc="-7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MAMMIFERI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UCCELLI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PICCOLA/MEDIA</a:t>
                      </a:r>
                      <a:r>
                        <a:rPr sz="1000" spc="-6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TAGLIA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1811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GROSSI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INSETTI,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MAMMIFERI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UCCELLI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MEDIO/PICCOLI,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FRUTTI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DIVERSI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RIFIUTI ALIMENTARI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430847" y="550874"/>
          <a:ext cx="9820909" cy="633094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84810"/>
                <a:gridCol w="2608580"/>
                <a:gridCol w="1959609"/>
                <a:gridCol w="1957070"/>
                <a:gridCol w="1955800"/>
                <a:gridCol w="955040"/>
              </a:tblGrid>
              <a:tr h="391795"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spc="-25" dirty="0">
                          <a:latin typeface="Arial"/>
                          <a:cs typeface="Arial"/>
                        </a:rPr>
                        <a:t>N.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74422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TESTO</a:t>
                      </a:r>
                      <a:r>
                        <a:rPr sz="1000" b="1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10" dirty="0">
                          <a:latin typeface="Arial"/>
                          <a:cs typeface="Arial"/>
                        </a:rPr>
                        <a:t>DOMANDA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340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"A"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086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"B"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086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"C"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224790" marR="143510" indent="-6985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b="1" spc="-10" dirty="0">
                          <a:latin typeface="Arial"/>
                          <a:cs typeface="Arial"/>
                        </a:rPr>
                        <a:t>RISPOSTA ESATTA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</a:tr>
              <a:tr h="247650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B083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CAPRIOLO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PUÒ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DEFINIRE: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PASCOLATORE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BRUCATORE</a:t>
                      </a:r>
                      <a:r>
                        <a:rPr sz="1000" spc="-6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SELETTIVO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BRUCATORE</a:t>
                      </a:r>
                      <a:r>
                        <a:rPr sz="1000" spc="-6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GENERICO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8453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B084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10236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CAPRIOLO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CIBA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PREVALENTEMENTE</a:t>
                      </a:r>
                      <a:r>
                        <a:rPr sz="1000" spc="7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1303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GRANOTURCO</a:t>
                      </a:r>
                      <a:r>
                        <a:rPr sz="1000" spc="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</a:t>
                      </a:r>
                      <a:r>
                        <a:rPr sz="1000" spc="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PERIODO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ESTIVO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CASTAGNE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GHIANDE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IN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AUTUNNO/INVERNO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3335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FRUTTI,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GERMOGLI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ED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ERBE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TENERE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ERBE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VARIE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TUBERI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3700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B085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0160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CINGHIALE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PERIODO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INVERNALE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NUTRE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PREVALENTEMENTE</a:t>
                      </a:r>
                      <a:r>
                        <a:rPr sz="1000" spc="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6225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GRANTURCO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RESIDUO</a:t>
                      </a:r>
                      <a:r>
                        <a:rPr sz="1000" spc="-6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BULBI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FIORI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SPONTANEI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TUBERI,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ANELLIDI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LARVE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6228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CASTAGNE,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GHIANDE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E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FAGGIOLE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45745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B086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CERVO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PUÒ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DEFINIRE: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PASCOLATORE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BRUCATORE</a:t>
                      </a:r>
                      <a:r>
                        <a:rPr sz="1000" spc="-6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SELETTIVO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BRUCATORE</a:t>
                      </a:r>
                      <a:r>
                        <a:rPr sz="1000" spc="-6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GENERICO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3700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B087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57340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DIETA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ESTIVA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CERVO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È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COMPOSTA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PREVALENZA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DA: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0668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ERBA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FRESCA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(GRAMINACEE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LEGUMINOSE)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56388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GERMOGLI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BACCHE DIVERSE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6228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CASTAGNE,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GHIANDE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E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FAGGIOLE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46379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B088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MUFLONE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PUÒ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DEFINIRE: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PASCOLATORE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PASCOLATORE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BRUCATORE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BRUCATORE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3700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B089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651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MUFLONE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CIBA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PREVALENTEMENTE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7175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ESSENZE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ERBACEE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DIVERSE,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GEMME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GERMOGLI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GHIANDE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FAGGIOLE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FOGLIE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PICCOLI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FRUTTI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3784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B090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18745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L'ALIMENTAZIONE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COTURNICE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È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PREVALENTEMENTE</a:t>
                      </a:r>
                      <a:r>
                        <a:rPr sz="1000" spc="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COMPOSTA</a:t>
                      </a:r>
                      <a:r>
                        <a:rPr sz="1000" spc="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DA: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304800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PICCOLI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FRUTTI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GEMME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APICALI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9080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VEGETALI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FRESCHI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SEMI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GRAMINACEE</a:t>
                      </a:r>
                      <a:r>
                        <a:rPr sz="1000" spc="-5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SPONTANEE</a:t>
                      </a:r>
                      <a:r>
                        <a:rPr sz="1000" spc="-5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E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COLTIVATE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INSETTI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DIVERSI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397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B091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2862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L'ALIMENTAZIONE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PERNICE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BIANCA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È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PREVALENTEMENTE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COMPOSTA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DA: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INSETTI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DIVERSI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302260">
                        <a:lnSpc>
                          <a:spcPts val="1150"/>
                        </a:lnSpc>
                        <a:spcBef>
                          <a:spcPts val="99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PICCOLI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FRUTTI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GEMME APICALI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11125">
                        <a:lnSpc>
                          <a:spcPts val="1150"/>
                        </a:lnSpc>
                        <a:spcBef>
                          <a:spcPts val="99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ERBE,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GERMOGLI,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BACCHE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E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LICHENI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384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B092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1465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L'ALIMENTAZIONE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FAGIANO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MONTE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È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PREVALENTEMENTE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COMPOSTA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DA: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5016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FRUTTI,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BACCHE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GEMME,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MISURA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MINORE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PICCOLE FOGLIE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GERMOGLI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LICHENI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INSETTI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DIVERSI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47650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B093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STAMBECCO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PUÒ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DEFINIRE: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BRUCATORE</a:t>
                      </a:r>
                      <a:r>
                        <a:rPr sz="1000" spc="-5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SELETTIVO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BRUCATORE</a:t>
                      </a:r>
                      <a:r>
                        <a:rPr sz="1000" spc="-6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GENERICO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PASCOLATORE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2430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B094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08839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STAMBECCO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CIBA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PREVALENTEMENTE</a:t>
                      </a:r>
                      <a:r>
                        <a:rPr sz="1000" spc="7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ESSENZE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ERBACEE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DIVERSE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FOGLIE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LICHENI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GEMME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GERMOGLI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3911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B095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47320">
                        <a:lnSpc>
                          <a:spcPts val="1150"/>
                        </a:lnSpc>
                        <a:spcBef>
                          <a:spcPts val="99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L'ALIMENTAZIONE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CAMOSCIO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SI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PUÒ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DEFINIRE: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0637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CATEGORIA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INTERMEDIA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FRA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BRUCATORI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I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PASCOLATORI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BRUCATORE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PASCOLATORE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384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B096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337185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L'ALIMENTAZIONE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CAMOSCIO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È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PREVALENTEMENTE: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AGHI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PINO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LICHENI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4574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PIANTE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ERBACEE, INFIORESCENZE,</a:t>
                      </a:r>
                      <a:r>
                        <a:rPr sz="1000" spc="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FOGLIE</a:t>
                      </a:r>
                      <a:r>
                        <a:rPr sz="1000" spc="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E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GERMOGLI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39243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CORTECCIA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ESSENZE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FORESTALI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DIVERSE,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FAGGIOLE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CASTAGNE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430847" y="550874"/>
          <a:ext cx="9820909" cy="57137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84810"/>
                <a:gridCol w="2608580"/>
                <a:gridCol w="1959609"/>
                <a:gridCol w="1957070"/>
                <a:gridCol w="1955800"/>
                <a:gridCol w="955040"/>
              </a:tblGrid>
              <a:tr h="391795"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spc="-25" dirty="0">
                          <a:latin typeface="Arial"/>
                          <a:cs typeface="Arial"/>
                        </a:rPr>
                        <a:t>N.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74422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TESTO</a:t>
                      </a:r>
                      <a:r>
                        <a:rPr sz="1000" b="1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10" dirty="0">
                          <a:latin typeface="Arial"/>
                          <a:cs typeface="Arial"/>
                        </a:rPr>
                        <a:t>DOMANDA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340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"A"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086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"B"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086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"C"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224790" marR="143510" indent="-6985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b="1" spc="-10" dirty="0">
                          <a:latin typeface="Arial"/>
                          <a:cs typeface="Arial"/>
                        </a:rPr>
                        <a:t>RISPOSTA ESATTA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</a:tr>
              <a:tr h="5397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B097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2700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L'ALIMENTAZIONE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FASIANIDI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NELLE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PRIME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SETTIMANE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VITA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È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PREVALENTEMENTE: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9083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PROTEICA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(CARNIVORA)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PERCHÉ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NUTRONO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LARGA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MISURA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INSETTI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33782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VEGETARIANA,</a:t>
                      </a:r>
                      <a:r>
                        <a:rPr sz="1000" spc="-6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ESSENDO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SPECIE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PIÙ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GRANIVORA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30504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MISTA,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DIPENDE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COSA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GENITORI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RIESCONO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A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REPERIRE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97663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B098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26352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PERCHÉ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PESTICIDI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POSSONO DETERMINARE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 UNA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SIGNIFICATIVA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RIDUZIONE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FASIANIDI?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(FAGIANO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COMUNE,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STARNA,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ETC.)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8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64769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PERCHÉ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SONO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TOSSICO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-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MORTALI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TUTTI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PICCOLI ANIMALI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5461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PERCHÉ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ELIMINANO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OLTRE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AI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PARASSITI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GRAN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PARTE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DEGLI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INSETTI,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RIDUCENDO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L'ALIMENTAZIONE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TIPICA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DEI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NIDIACEI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NELLE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PRIME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SETTIMANE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VITA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2509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PERCHÉ</a:t>
                      </a:r>
                      <a:r>
                        <a:rPr sz="1000" spc="-6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DETERMINANO</a:t>
                      </a:r>
                      <a:r>
                        <a:rPr sz="1000" spc="-5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NEL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MEDIO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PERIODO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PATOLOGIE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TUMORALI</a:t>
                      </a:r>
                      <a:r>
                        <a:rPr sz="1000" spc="-5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NELL'AVIFAUNA TERRICOLA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8318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B099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587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PERCHÉ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CONCIMI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GRANULARI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POSSONO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RIDURRE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DRASTICAMENTE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LE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POPOLAZIONI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FASIANIDI?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5016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PERCHÉ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GRANULI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VENGONO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SCAMBIATI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SEMI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E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MANGIATI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9748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PERCHÉ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SCIOGLIENDOSI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INQUINANO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AVVELENANO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FONTI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IDRICHE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8890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PERCHÉ,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INGERITI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COME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PIETROLINE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UTILI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NEL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VENTRIGLIO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MACINARE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SEMI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CUI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NUTRONO,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AVVELENANO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GLI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ANIMALI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05727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B100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L'ORMA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RIPRODOTTA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APPARTIENE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A…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CAPRIOLO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CINGHIALE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MUFLONE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52273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75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B101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L'ORMA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RIPRODOTTA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APPARTIENE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A…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75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CAPRIOLO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75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CINGHIALE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75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MUFLONE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75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3700"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B102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L'ORMA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RIPRODOTTA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APPARTIENE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A...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MUFLONE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CINGHIALE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CERVO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624330" y="3638562"/>
            <a:ext cx="1000125" cy="662939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459230" y="4697107"/>
            <a:ext cx="1330959" cy="112712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430847" y="550874"/>
          <a:ext cx="9820909" cy="634428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84810"/>
                <a:gridCol w="2608580"/>
                <a:gridCol w="1959609"/>
                <a:gridCol w="1957070"/>
                <a:gridCol w="1955800"/>
                <a:gridCol w="955040"/>
              </a:tblGrid>
              <a:tr h="391795"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spc="-25" dirty="0">
                          <a:latin typeface="Arial"/>
                          <a:cs typeface="Arial"/>
                        </a:rPr>
                        <a:t>N.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74422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TESTO</a:t>
                      </a:r>
                      <a:r>
                        <a:rPr sz="1000" b="1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10" dirty="0">
                          <a:latin typeface="Arial"/>
                          <a:cs typeface="Arial"/>
                        </a:rPr>
                        <a:t>DOMANDA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340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"A"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086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"B"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086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"C"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224790" marR="143510" indent="-6985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b="1" spc="-10" dirty="0">
                          <a:latin typeface="Arial"/>
                          <a:cs typeface="Arial"/>
                        </a:rPr>
                        <a:t>RISPOSTA ESATTA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</a:tr>
              <a:tr h="11303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19253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6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B103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L'ORMA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RIPRODOTTA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APPARTIENE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A...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6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CAMOSCIO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6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MUFLONE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6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CINGHIALE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6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27190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2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B104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L'ORMA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RIPRODOTTA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APPARTIENE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…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2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CAMOSCIO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2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CINGHIALE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2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MUFLONE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2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397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B105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2192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AMBIENTE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NATURALE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NELLA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SPECIE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STARNA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MASCHI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SONO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FACILMENTE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DISTINGUIBILI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DALLE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FEMMINE?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5" dirty="0">
                          <a:latin typeface="Arial MT"/>
                          <a:cs typeface="Arial MT"/>
                        </a:rPr>
                        <a:t>SÌ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SÌ,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PERIODO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INVERNALE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5" dirty="0">
                          <a:latin typeface="Arial MT"/>
                          <a:cs typeface="Arial MT"/>
                        </a:rPr>
                        <a:t>NO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2430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B106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STARNA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È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SPECIE: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2065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MONOGAMA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PRESENZA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POCHE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FEMMINE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MONOGAMA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POLIGAMA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3700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B107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72199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NIDO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STARNA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VIENE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PREDISPOSTO: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A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TERRA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0767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ANFRATTI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ARBOREI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O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ROCCIOSI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SU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SIEPI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MEZZA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ALTEZZA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1795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B108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32575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STARNA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DEPONE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NUMERO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UOVA…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6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9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2 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5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8 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16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3700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B109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35115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NEL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CORSO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DELL'ANNO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STARNA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PORTA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TERMINE: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2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NIDIATE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1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NIDIATA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2 A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3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NIDIATE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46379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B110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UOVA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STARNA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HANNO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UN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24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GIORNI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20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GIORNI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28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GIORNI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425575" y="998867"/>
            <a:ext cx="1397635" cy="1026795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624330" y="2421267"/>
            <a:ext cx="1000125" cy="796925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511935" y="3613797"/>
            <a:ext cx="1225550" cy="876934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430847" y="550874"/>
          <a:ext cx="9820909" cy="637667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84810"/>
                <a:gridCol w="2608580"/>
                <a:gridCol w="1959609"/>
                <a:gridCol w="1957070"/>
                <a:gridCol w="1955800"/>
                <a:gridCol w="955040"/>
              </a:tblGrid>
              <a:tr h="391795"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spc="-25" dirty="0">
                          <a:latin typeface="Arial"/>
                          <a:cs typeface="Arial"/>
                        </a:rPr>
                        <a:t>N.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74422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TESTO</a:t>
                      </a:r>
                      <a:r>
                        <a:rPr sz="1000" b="1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10" dirty="0">
                          <a:latin typeface="Arial"/>
                          <a:cs typeface="Arial"/>
                        </a:rPr>
                        <a:t>DOMANDA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340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"A"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086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"B"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086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"C"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224790" marR="143510" indent="-6985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b="1" spc="-10" dirty="0">
                          <a:latin typeface="Arial"/>
                          <a:cs typeface="Arial"/>
                        </a:rPr>
                        <a:t>RISPOSTA ESATTA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</a:tr>
              <a:tr h="3937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60134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PERIODO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INCUBAZIONE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PARI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ALL'INCIRCA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A: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8453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B111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2192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AMBIENTE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NATURALE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NELLA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SPECIE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FAGIANO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COMUNE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MASCHI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SONO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FACILMENTE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DISTINGUIBILI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DALLE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FEMMINE?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5875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SÌ,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DIMORFISMO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TRA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50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SESSI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NELLA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SPECIE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È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MOLTO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EVIDENTE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40767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SÌ,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SOLO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DOPO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SECONDO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ANNO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VITA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5" dirty="0">
                          <a:latin typeface="Arial MT"/>
                          <a:cs typeface="Arial MT"/>
                        </a:rPr>
                        <a:t>NO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3700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B112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FAGIANO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È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SPECIE: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POLIGAMA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MONOGAMA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32131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DIPENDE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DAL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NUMERO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FEMMINE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DISPONIBILI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1795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B113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81978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NIDO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FAGIANO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VIENE PREDISPOSTO: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6540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SU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ARBUSTI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AD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ALTEZZA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NON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SUPERIORE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METRO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CAVITÀ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ROCCIOSE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TERRA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3700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B114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31940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FAGIANO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DEPONE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NUMERO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UOVA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…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1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4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8 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14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6 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7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2430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B115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34480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NEL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CORSO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DELL'ANNO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FAGIANO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PORTA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TERMINE: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1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NIDIATA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2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NIDIATE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2 A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3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NIDIATE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83121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B116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53149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DOPO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SCHIUSA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PULCINI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DEL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FAGIANO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PRESENTANO: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28321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IMPLUMI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GLI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OCCHI CHIUSI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9080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FORNITI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PIUMINO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GIÀ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PRONTI AD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ABBANDONARE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NIDO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RICERCA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DEL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CIBO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COMPAGNIA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DELLA MADRE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9050">
                        <a:lnSpc>
                          <a:spcPts val="1150"/>
                        </a:lnSpc>
                        <a:spcBef>
                          <a:spcPts val="99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FORNITI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PIUMINO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MA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PROTETTI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NIDO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DOVE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GENITORI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ALIMENTANO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PER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PRIME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TRE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SETTIMANE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8453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B117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2192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AMBIENTE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NATURALE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NELLA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SPECIE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COLOMBACCIO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MASCHI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SONO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FACILMENTE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DISTINGUIBILI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DALLE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FEMMINE?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5" dirty="0">
                          <a:latin typeface="Arial MT"/>
                          <a:cs typeface="Arial MT"/>
                        </a:rPr>
                        <a:t>NO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5" dirty="0">
                          <a:latin typeface="Arial MT"/>
                          <a:cs typeface="Arial MT"/>
                        </a:rPr>
                        <a:t>SÌ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40640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SÌ,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SOLO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DOPO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SECONDO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ANNO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VITA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3700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B118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COLOMBACCIO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È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SPECIE: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80518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RIGOROSAMENTE MONOGAMA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POLIGAMA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4511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DIPENDE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DALLA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CAPACITÀ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ATTRATTIVA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MASCHIO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2430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B119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38784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NIDO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COLOMBACCIO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VIENE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PREDISPOSTO: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A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TERRA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57023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SU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ARBUSTI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MEDIE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DIMENSIONI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SU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ALBERI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ALTI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3065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B120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0096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COLOMBACCIO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DEPONE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NUMERO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UOVA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…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3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5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2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8 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10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2430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B121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7145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UOVA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COLOMBACCIO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HANNO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UN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PERIODO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INCUBAZIONE…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10 A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12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GIORNI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15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 17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GIORNI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23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 25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GIORNI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47650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B122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DOPO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SCHIUSA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PULCINI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DEL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IMPLUMI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GLI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OCCHI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COPERTI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PIUMINO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COPERTI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PIUMINO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CON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430847" y="550874"/>
          <a:ext cx="9820909" cy="637667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84810"/>
                <a:gridCol w="2608580"/>
                <a:gridCol w="1959609"/>
                <a:gridCol w="1957070"/>
                <a:gridCol w="1955800"/>
                <a:gridCol w="955040"/>
              </a:tblGrid>
              <a:tr h="391795"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spc="-25" dirty="0">
                          <a:latin typeface="Arial"/>
                          <a:cs typeface="Arial"/>
                        </a:rPr>
                        <a:t>N.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74422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TESTO</a:t>
                      </a:r>
                      <a:r>
                        <a:rPr sz="1000" b="1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10" dirty="0">
                          <a:latin typeface="Arial"/>
                          <a:cs typeface="Arial"/>
                        </a:rPr>
                        <a:t>DOMANDA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340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"A"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086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"B"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086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"C"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224790" marR="143510" indent="-6985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b="1" spc="-10" dirty="0">
                          <a:latin typeface="Arial"/>
                          <a:cs typeface="Arial"/>
                        </a:rPr>
                        <a:t>RISPOSTA ESATTA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</a:tr>
              <a:tr h="5397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COLOMBACCIO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PRESENTANO: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CHIUSI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47955">
                        <a:lnSpc>
                          <a:spcPts val="1150"/>
                        </a:lnSpc>
                        <a:spcBef>
                          <a:spcPts val="99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PRONTI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LASCIARE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NIDO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PROCACCIARSI</a:t>
                      </a:r>
                      <a:r>
                        <a:rPr sz="1000" spc="2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CIBO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6543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GLI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OCCHI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APERTI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MA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DIPENDENTI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GENITORI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L'ALIMENTAZIONE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2430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B123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39687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NEL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CORSO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DELL'ANNO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COLOMBACCIO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PORTA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TERMINE: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2 -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3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NIDIATE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1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NIDIATA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3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-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4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NIDIATE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B124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2192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AMBIENTE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NATURALE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NELLA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SPECIE CORNACCHIA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GRIGIA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MASCHI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SONO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FACILMENTE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DISTINGUIBILI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DALLE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FEMMINE?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5" dirty="0">
                          <a:latin typeface="Arial MT"/>
                          <a:cs typeface="Arial MT"/>
                        </a:rPr>
                        <a:t>SÌ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5" dirty="0">
                          <a:latin typeface="Arial MT"/>
                          <a:cs typeface="Arial MT"/>
                        </a:rPr>
                        <a:t>NO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40640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SÌ,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SOLO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DOPO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SECONDO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ANNO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VITA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1795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B125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CORNACCHIA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GRIGIA È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UNA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SPECIE: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POLIGAMA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MONOGAMA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4511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DIPENDE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DALLA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CAPACITÀ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ATTRATTIVA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MASCHIO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397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B126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319405">
                        <a:lnSpc>
                          <a:spcPts val="1150"/>
                        </a:lnSpc>
                        <a:spcBef>
                          <a:spcPts val="99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NIDO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DELLA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CORNACCHIA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GRIGIA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VIENE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PREDISPOSTO: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ANFRATTI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ROCCIOSI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5016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MACCHIE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ALBERATE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FITTE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BOSCHI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FITTI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PIANURA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COLLINA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SU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ALBERI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RADI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ALTI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2430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B127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6924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CORNACCHIA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GRIGIA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DEPONE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UN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NUMERO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UOVA…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4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6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2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8 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10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3700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B128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333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NEL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CORSO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DELL'ANNO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CORNACCHIA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GRIGIA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PORTA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TERMINE: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1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NIDIATA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3 A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4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NIDIATE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2 A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3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NIDIATE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8389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B129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2192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AMBIENTE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NATURALE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NELLA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SPECIE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TORDO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BOTTACCIO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MASCHI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SONO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FACILMENTE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DISTINGUIBILI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DALLE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FEMMINE?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5" dirty="0">
                          <a:latin typeface="Arial MT"/>
                          <a:cs typeface="Arial MT"/>
                        </a:rPr>
                        <a:t>SÌ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5" dirty="0">
                          <a:latin typeface="Arial MT"/>
                          <a:cs typeface="Arial MT"/>
                        </a:rPr>
                        <a:t>NO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8953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SÌ,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SOLO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PRIMO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ANNO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VITA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3700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B130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TORDO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BOTTACCIO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È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SPECIE: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MONOGAMA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POLIGAMA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4511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DIPENDE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DALLA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CAPACITÀ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ATTRATTIVA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MASCHIO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2430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B131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5748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NIDO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TORDO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BOTTACCIO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VIENE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PREDISPOSTO: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NEI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CESPUGLI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TERRA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SU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ALBERI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MEDIA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ALTEZZA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3065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B132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1783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TORDO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BOTTACCIO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DEPONE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UN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NUMERO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UOVA…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3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5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2 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3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4 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9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2430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B133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57834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NEL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CORSO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DELL'ANNO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TORDO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BOTTACCIO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PORTA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TERMINE: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3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 4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NIDIATE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2 A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3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NIDIATE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1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NIDIATA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3700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B134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2192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AMBIENTE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NATURALE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NELLA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SPECIE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GERMANO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REALE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MASCHI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SONO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9271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SÌ,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FORTE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DIMORFISMO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TRA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DUE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SESSI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25" dirty="0">
                          <a:latin typeface="Arial MT"/>
                          <a:cs typeface="Arial MT"/>
                        </a:rPr>
                        <a:t>NO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0640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SÌ,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SOLO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DOPO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SECONDO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ANNO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VITA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430847" y="550874"/>
          <a:ext cx="9820909" cy="627507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84810"/>
                <a:gridCol w="2608580"/>
                <a:gridCol w="1959609"/>
                <a:gridCol w="1957070"/>
                <a:gridCol w="1955800"/>
                <a:gridCol w="955040"/>
              </a:tblGrid>
              <a:tr h="391795"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spc="-25" dirty="0">
                          <a:latin typeface="Arial"/>
                          <a:cs typeface="Arial"/>
                        </a:rPr>
                        <a:t>N.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74422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TESTO</a:t>
                      </a:r>
                      <a:r>
                        <a:rPr sz="1000" b="1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10" dirty="0">
                          <a:latin typeface="Arial"/>
                          <a:cs typeface="Arial"/>
                        </a:rPr>
                        <a:t>DOMANDA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340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"A"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086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"B"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086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"C"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224790" marR="143510" indent="-6985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b="1" spc="-10" dirty="0">
                          <a:latin typeface="Arial"/>
                          <a:cs typeface="Arial"/>
                        </a:rPr>
                        <a:t>RISPOSTA ESATTA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</a:tr>
              <a:tr h="3937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38784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FACILMENTE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DISTINGUIBILI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DALLE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FEMMINE?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2430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B135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GERMANO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REALE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È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SPECIE: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POLIGAMA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46379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DIPENDE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DALLA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CAPACITÀ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ATTRATTIVA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MASCHIO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MONOGAMA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B136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28384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NIDO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GERMANO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REALE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VIENE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PREDISPOSTO: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26034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SULL'ACQUA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VINCOLATO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ALLE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IDROFITE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TERRA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30099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NEI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CANNETI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SU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ISOLOTTI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FORMATI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DALLA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VEGETAZIONE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IN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DECOMPOSIZIONE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1795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B137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54483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GERMANO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REALE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DEPONE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UN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NUMERO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UOVA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…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3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5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6 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8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8 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14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3700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B138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5971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NEL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CORSO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DELL'ANNO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GERMANO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REALE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PORTA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TERMINE: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2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 3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NIDIATE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1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NIDIATA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3 A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4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NIDIATE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384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B139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81965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DOPO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SCHIUSA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PROLE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DEL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GERMANO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REALE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PRESENTA: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NIDIFUGA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INETTA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30099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COPERTA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PIUMINO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MA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ANCORA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INCAPACE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ABBANDONARE</a:t>
                      </a:r>
                      <a:r>
                        <a:rPr sz="1000" spc="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NIDO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3700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B140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2481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IL PERIODO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RIPRODUTTIVO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DELLA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LEPRE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COMUNE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INTERCORRE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DA: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APRILE/GIUGNO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FEBBRAIO/MAGGIO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GENNAIO/SETTEMBRE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3784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B141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509905" algn="just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NEL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PERIODO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RIPRODUTTIVO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FEMMINA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LEPRE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COMUNE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PARTORISCE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NORMA: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2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VOLTE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4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VOLTE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7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VOLTE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397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B142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572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NUMERO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MEDIO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PICCOLI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PER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SINGOLO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PARTO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LEPRE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COMUNE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È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PARI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A: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4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2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5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384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B143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517525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PICCOLI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LEPRE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COMUNE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VENGONO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PARTORITI: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5527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BUCHE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SCAVATE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NEL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TERRENO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RICOPERTE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PELO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96850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MODESTI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AVVALLAMENTI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TERRENO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TANE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PROFONDE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3911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B144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46405">
                        <a:lnSpc>
                          <a:spcPts val="1150"/>
                        </a:lnSpc>
                        <a:spcBef>
                          <a:spcPts val="99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PICCOLI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LEPRE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COMUNE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ALLA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NASCITA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SONO: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21285">
                        <a:lnSpc>
                          <a:spcPts val="1150"/>
                        </a:lnSpc>
                        <a:spcBef>
                          <a:spcPts val="99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GLABRI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OCCHI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CHIUSI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(PROLE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INETTA)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6670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RICOPERTI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PELO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CON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OCCHI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APERTI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(PROLE PRECOCE)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1874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RICOPERTI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PELO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MENO,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DIPENDE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DALLA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TEMPERATURA</a:t>
                      </a:r>
                      <a:r>
                        <a:rPr sz="1000" spc="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ESTERNA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384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B145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9240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INDIVIDUO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ADULTO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LEPRE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COMUNE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PUÒ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RAGGIUNGERE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PESO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3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KG.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5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KG.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7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KG.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430847" y="550874"/>
          <a:ext cx="9820909" cy="64211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84810"/>
                <a:gridCol w="2608580"/>
                <a:gridCol w="1959609"/>
                <a:gridCol w="1957070"/>
                <a:gridCol w="1955800"/>
                <a:gridCol w="955040"/>
              </a:tblGrid>
              <a:tr h="391795"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spc="-25" dirty="0">
                          <a:latin typeface="Arial"/>
                          <a:cs typeface="Arial"/>
                        </a:rPr>
                        <a:t>N.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74422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TESTO</a:t>
                      </a:r>
                      <a:r>
                        <a:rPr sz="1000" b="1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10" dirty="0">
                          <a:latin typeface="Arial"/>
                          <a:cs typeface="Arial"/>
                        </a:rPr>
                        <a:t>DOMANDA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340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"A"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086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"B"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086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"C"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224790" marR="143510" indent="-6985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b="1" spc="-10" dirty="0">
                          <a:latin typeface="Arial"/>
                          <a:cs typeface="Arial"/>
                        </a:rPr>
                        <a:t>RISPOSTA ESATTA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</a:tr>
              <a:tr h="393700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B146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9398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IL PERIODO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RIPRODUTTIVO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DEL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CONIGLIO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SELVATICO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INTERCORRE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DA: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APRILE/GIUGNO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FEBBRAIO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MAGGIO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GENNAIO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OTTOBRE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384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B147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31178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NEL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PERIODO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RIPRODUTTIVO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FEMMINA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CONIGLIO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SELVATICO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PARTORISCE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NORMA: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2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VOLTE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4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VOLTE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7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VOLTE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397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B148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6352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NUMERO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PICCOLI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SINGOLO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PARTO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CONIGLIO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SELVATICO VARIA: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1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3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3 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5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5 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7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3784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B149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320040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PICCOLI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CONIGLIO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SELVATICO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VENGONO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PARTORITI: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5527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BUCHE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SCAVATE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NEL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TERRENO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RICOPERTE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PELO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96850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MODESTI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AVVALLAMENTI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TERRENO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TANE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PROFONDE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397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B150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94615">
                        <a:lnSpc>
                          <a:spcPts val="1150"/>
                        </a:lnSpc>
                        <a:spcBef>
                          <a:spcPts val="99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PICCOLI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CONIGLIO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SELVATICO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ALLA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NASCITA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SONO: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21285">
                        <a:lnSpc>
                          <a:spcPts val="1150"/>
                        </a:lnSpc>
                        <a:spcBef>
                          <a:spcPts val="99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GLABRI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OCCHI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CHIUSI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(PROLE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INETTA)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6670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RICOPERTI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PELO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CON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OCCHI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APERTI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(PROLE PRECOCE)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1874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RICOPERTI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PELO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MENO,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DIPENDE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DALLA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TEMPERATURA</a:t>
                      </a:r>
                      <a:r>
                        <a:rPr sz="1000" spc="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ESTERNA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384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B151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445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INDIVIDUO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ADULTO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CONIGLIO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SELVATICO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PUÒ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RAGGIUNGERE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PESO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1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KG.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2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KG.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3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KG.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3065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B152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2481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IL PERIODO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RIPRODUTTIVO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DELLA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MINILEPRE</a:t>
                      </a:r>
                      <a:r>
                        <a:rPr sz="1000" spc="-6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INTERCORRE</a:t>
                      </a:r>
                      <a:r>
                        <a:rPr sz="1000" spc="-5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APRILE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GIUGNO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FEBBRAIO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SETTEMBRE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GIUGNO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SETTEMBRE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384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B153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53022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NEL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PERIODO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RIPRODUTTIVO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FEMMINA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MINILEPRE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PARTORISCE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NORMA: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2 -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3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VOLTE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4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-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5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VOLTE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6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-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7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VOLTE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397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B154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37592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NUMERO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MEDIO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PICCOLI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PER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SINGOLO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PARTO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MINILEPRE VARIA: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1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3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4 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5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5 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7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3784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B155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65100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PICCOLI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MINILEPRE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VENGONO PARTORITI: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5527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BUCHE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SCAVATE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NEL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TERRENO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RICOPERTE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PELO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96850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MODESTI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AVVALLAMENTI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TERRENO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TANE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PROFONDE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397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B156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93040">
                        <a:lnSpc>
                          <a:spcPts val="1150"/>
                        </a:lnSpc>
                        <a:spcBef>
                          <a:spcPts val="99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PICCOLI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MINILEPRE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ALLA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NASCITA SONO: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21285">
                        <a:lnSpc>
                          <a:spcPts val="1150"/>
                        </a:lnSpc>
                        <a:spcBef>
                          <a:spcPts val="99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GLABRI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OCCHI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CHIUSI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(PROLE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INETTA)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6670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RICOPERTI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PELO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CON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OCCHI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APERTI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(PROLE PRECOCE)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1874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RICOPERTI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PELO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MENO,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DIPENDE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DALLA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TEMPERATURA</a:t>
                      </a:r>
                      <a:r>
                        <a:rPr sz="1000" spc="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ESTERNA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2430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B157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7749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INDIVIDUO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ADULTO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MINILEPRE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PUÒ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RAGGIUNGERE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PESO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DI: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1,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2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KG.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2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KG.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2,5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KG.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430847" y="901394"/>
          <a:ext cx="9820909" cy="606297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84810"/>
                <a:gridCol w="2608580"/>
                <a:gridCol w="1959609"/>
                <a:gridCol w="1957070"/>
                <a:gridCol w="1955800"/>
                <a:gridCol w="955040"/>
              </a:tblGrid>
              <a:tr h="391795"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spc="-25" dirty="0">
                          <a:latin typeface="Arial"/>
                          <a:cs typeface="Arial"/>
                        </a:rPr>
                        <a:t>N.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74422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TESTO</a:t>
                      </a:r>
                      <a:r>
                        <a:rPr sz="1000" b="1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10" dirty="0">
                          <a:latin typeface="Arial"/>
                          <a:cs typeface="Arial"/>
                        </a:rPr>
                        <a:t>DOMANDA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340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"A"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086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"B"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086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"C"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224790" marR="143510" indent="-6985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b="1" spc="-10" dirty="0">
                          <a:latin typeface="Arial"/>
                          <a:cs typeface="Arial"/>
                        </a:rPr>
                        <a:t>RISPOSTA ESATTA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B001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32321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QUALI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SONO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FATTORI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CHE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MAGGIORMENTE</a:t>
                      </a:r>
                      <a:r>
                        <a:rPr sz="1000" spc="-6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CONDIZIONANO L'AFFERMAZIONE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 DI</a:t>
                      </a:r>
                      <a:r>
                        <a:rPr sz="1000" spc="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UNA</a:t>
                      </a:r>
                      <a:r>
                        <a:rPr sz="1000" spc="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QUALSIASI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SPECIE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ANIMALE?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364490">
                        <a:lnSpc>
                          <a:spcPts val="1150"/>
                        </a:lnSpc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L'ASSENZA/PRESENZA</a:t>
                      </a:r>
                      <a:r>
                        <a:rPr sz="1000" spc="10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PREDATORI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5336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DISPONIBILITÀ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FONTI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ALIMENTARI,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NONCHÉ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AMBIENTI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IDONEI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ALLA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RIPRODUZIONE</a:t>
                      </a:r>
                      <a:r>
                        <a:rPr sz="1000" spc="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RIFUGIO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360680">
                        <a:lnSpc>
                          <a:spcPts val="1150"/>
                        </a:lnSpc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L'ASSENZA/PRESENZA</a:t>
                      </a:r>
                      <a:r>
                        <a:rPr sz="1000" spc="10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SPECIE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CONTENDENTI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82994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B002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2255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QUANDO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TERRITORIO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DEFINISCE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"VOCATO"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PRESENZA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UNA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DETERMINATA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SPECIE</a:t>
                      </a:r>
                      <a:r>
                        <a:rPr sz="1000" spc="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FAUNISTICA?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222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QUANDO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SONO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PRESENTI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FONTI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ALIMENTARI,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SITI</a:t>
                      </a:r>
                      <a:r>
                        <a:rPr sz="1000" spc="50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IDONEI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ALLA</a:t>
                      </a:r>
                      <a:r>
                        <a:rPr sz="1000" spc="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RIPRODUZIONE</a:t>
                      </a:r>
                      <a:r>
                        <a:rPr sz="1000" spc="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ZONE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RIFUGIO,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SPECIE SPECIFICHE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26364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QUANDO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NON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SONO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PRESENTI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PREDATORI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TIPICI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QUELLA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DATA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SPECIE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608330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QUANDO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SU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QUEL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TERRITORIO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NON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SI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ESERCITA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L'ATTIVITÀ VENATORIA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9779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B003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23622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QUANDO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LUOGO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FISICO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SI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CONFIGURA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QUALE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"HABITAT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TIPICO"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DETERMINATA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SPECIE FAUNISTICA?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28956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QUANDO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HA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BUONA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ESPOSIZIONE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SUD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-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EST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714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QUANDO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È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ALL'INTERNO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UN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PARCO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968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QUANDO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PRESENTA CARATTERISTICHE</a:t>
                      </a:r>
                      <a:r>
                        <a:rPr sz="1000" spc="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VOCAZIONALITÀ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(ALIMENTAZIONE,</a:t>
                      </a:r>
                      <a:r>
                        <a:rPr sz="1000" spc="-7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POSSIBILITÀ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RIPRODUZIONE,</a:t>
                      </a:r>
                      <a:r>
                        <a:rPr sz="1000" spc="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RIFUGIO)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SPECIE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QUESTIONE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8305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B004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30543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QUAL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È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FATTORE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CHE,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NORMA,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MAGGIORMENTE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INCIDE</a:t>
                      </a:r>
                      <a:r>
                        <a:rPr sz="1000" spc="-5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SULLA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PRESENZA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DETERMINATA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SPECIE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FAUNISTICA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UNA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DETERMINATA</a:t>
                      </a:r>
                      <a:r>
                        <a:rPr sz="1000" spc="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ZONA?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522605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DISPONIBILITÀ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QUANTITÀ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FONTI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ALIMENTARI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SPECIE- SPECIFICHE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8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35941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DISTANZA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CENTRI URBANI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8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7780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L'ASSENZA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RANDAGISMO CANINO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1239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B005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26352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CATENA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ALIMENTARE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FATTO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SI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CONFIGURA</a:t>
                      </a:r>
                      <a:r>
                        <a:rPr sz="1000" spc="-5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COME: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8953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L'INSIEME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MOLTEPLICI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PREDE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NUMEROSI PREDATORI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31623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BIOMASSA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VEGETALE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DISPONIBILE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SU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DATO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TERRITORIO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143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PASSAGGIO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ENERGIA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INTERCORRE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 TRA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VEGETALI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(PRODUTTORI)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SUCCESSIVI</a:t>
                      </a:r>
                      <a:r>
                        <a:rPr sz="1000" spc="-6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CONSUMATORI</a:t>
                      </a:r>
                      <a:r>
                        <a:rPr sz="1000" spc="-6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DIVERSO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LIVELLO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(ERBIVORI,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ONNIVORI,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CARNIVORI, DECOMPOSITORI)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3784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B006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319405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GLI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ELEMENTI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BASE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CATENA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ALIMENTARE</a:t>
                      </a:r>
                      <a:r>
                        <a:rPr sz="1000" spc="-5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SONO: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9019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PIANTE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VERDI,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GLI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ERBIVORI,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CARNIVORI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60" dirty="0">
                          <a:latin typeface="Arial MT"/>
                          <a:cs typeface="Arial MT"/>
                        </a:rPr>
                        <a:t>I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SUPERPREDATORI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8892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PIANTE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VERDI,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GLI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ERBIVORI,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CARNIVORI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I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DECOMPOSITORI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6034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CARNIVORI,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GLI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ONNIVORI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I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DECOMPOSITORI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85165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B007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7937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PERCHÉ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PIANTE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VERDI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NELLA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CATENA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ALIMENTARE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CONFIGURANO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QUALI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PRODUTTORI?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5143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PERCHÉ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SONO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GRADO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"SINTETIZZARE"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(PRODURRE)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ENERGIA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DISPONIBILE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ANCHE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TUTTI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GLI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ALTRI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667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PERCHÉ</a:t>
                      </a:r>
                      <a:r>
                        <a:rPr sz="1000" spc="-5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PRODUCONO</a:t>
                      </a:r>
                      <a:r>
                        <a:rPr sz="1000" spc="-5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FOGLIE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FRUTTI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GLI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ERBIVORI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COME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QUESTI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PRODUCONO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CARNE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CARNIVORI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52641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PERCHÉ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PRODUCONO BIOMASSA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430847" y="550874"/>
          <a:ext cx="9820909" cy="62306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84810"/>
                <a:gridCol w="2608580"/>
                <a:gridCol w="1959609"/>
                <a:gridCol w="1957070"/>
                <a:gridCol w="1955800"/>
                <a:gridCol w="955040"/>
              </a:tblGrid>
              <a:tr h="391795"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spc="-25" dirty="0">
                          <a:latin typeface="Arial"/>
                          <a:cs typeface="Arial"/>
                        </a:rPr>
                        <a:t>N.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74422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TESTO</a:t>
                      </a:r>
                      <a:r>
                        <a:rPr sz="1000" b="1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10" dirty="0">
                          <a:latin typeface="Arial"/>
                          <a:cs typeface="Arial"/>
                        </a:rPr>
                        <a:t>DOMANDA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340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"A"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086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"B"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086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"C"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224790" marR="143510" indent="-6985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b="1" spc="-10" dirty="0">
                          <a:latin typeface="Arial"/>
                          <a:cs typeface="Arial"/>
                        </a:rPr>
                        <a:t>RISPOSTA ESATTA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</a:tr>
              <a:tr h="393700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B158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2481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IL PERIODO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RIPRODUTTIVO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DELLA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VOLPE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INTERCORRE: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APRILE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GIUGNO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FEBBRAIO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LUGLIO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DAL 1°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30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MAGGIO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2430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B159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5113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OGNI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ANNO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FEMMINA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VOLPE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PARTORISCE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NORMA: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1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CUCCIOLATA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2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CUCCIOLATE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3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CUCCIOLATE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3700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B160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6352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NUMERO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PICCOLI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SINGOLO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PARTO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VOLPE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VARIA: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4610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1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2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4610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3 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4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4610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4 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7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1795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B161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2481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PICCOLI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DELLA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VOLPE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VENGONO PARTORITI: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7051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PICCOLI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AVVALLAMENTI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TERRENO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GIACIGLI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FOGLIE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TANE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PROFONDE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397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B162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54659">
                        <a:lnSpc>
                          <a:spcPts val="1150"/>
                        </a:lnSpc>
                        <a:spcBef>
                          <a:spcPts val="99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PICCOLI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VOLPE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ALLA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NASCITA SONO: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21285">
                        <a:lnSpc>
                          <a:spcPts val="1150"/>
                        </a:lnSpc>
                        <a:spcBef>
                          <a:spcPts val="99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GLABRI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OCCHI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CHIUSI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(PROLE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INETTA)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6670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RICOPERTI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PELO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CON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OCCHI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APERTI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(PROLE PRECOCE)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1874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RICOPERTI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PELO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MENO,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DIPENDE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DALLA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TEMPERATURA</a:t>
                      </a:r>
                      <a:r>
                        <a:rPr sz="1000" spc="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ESTERNA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2430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B163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2796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INDIVIDUO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ADULTO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VOLPE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PUÒ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RAGGIUNGERE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PESO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DI: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4 -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5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KG.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7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-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8</a:t>
                      </a:r>
                      <a:r>
                        <a:rPr sz="1000" spc="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KG.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10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-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11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KG.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B164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2192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AMBIENTE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NATURALE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NELLA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SPECIE COTURNICE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MASCHI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SONO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FACILMENTE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DISTINGUIBILI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DALLE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FEMMINE?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5" dirty="0">
                          <a:latin typeface="Arial MT"/>
                          <a:cs typeface="Arial MT"/>
                        </a:rPr>
                        <a:t>NO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5" dirty="0">
                          <a:latin typeface="Arial MT"/>
                          <a:cs typeface="Arial MT"/>
                        </a:rPr>
                        <a:t>SÌ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40640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SÌ,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SOLO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DOPO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SECONDO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ANNO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VITA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1795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B165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COTURNICE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 È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UNA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SPECIE: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80518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RIGOROSAMENTE MONOGAMA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POLIGAMA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4511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DIPENDE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DALLA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CAPACITÀ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ATTRATTIVA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MASCHIO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3700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B166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8196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NIDO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DELLA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COTURNICE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VIENE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PREDISPOSTO: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2128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TERRA,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TRA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VEGETAZIONE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ARBUSTIVA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ROCCE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99109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PROFONDITÀ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NELLE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PIETRAIE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699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SU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ARBUSTI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AD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ALTEZZA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NON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SUPERIORE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50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CM.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2430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B167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8572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COTURNICE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DEPONE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NUMERO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UOVA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…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3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5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461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6 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8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8 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14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3700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B168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7366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PERIODO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OVODEPOSIZIONE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DELLA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COTURNICE</a:t>
                      </a:r>
                      <a:r>
                        <a:rPr sz="1000" spc="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INTERCORRE: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6319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TRA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FINE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MARZO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METÀ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APRILE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NEL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MESE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APRILE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MAGGIO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-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INIZIO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GIUGNO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1795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B169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9271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UOVA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COTURNICE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HANNO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UN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PERIODO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INCUBAZIONE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VARIA: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10 A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12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GIORNI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15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 17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GIORNI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23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 25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GIORNI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B170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37592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DOPO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SCHIUSA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PULCINI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DELLA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COTURNICE</a:t>
                      </a:r>
                      <a:r>
                        <a:rPr sz="1000" spc="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PRESENTANO: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28321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IMPLUMI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GLI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OCCHI CHIUSI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47955">
                        <a:lnSpc>
                          <a:spcPts val="1150"/>
                        </a:lnSpc>
                        <a:spcBef>
                          <a:spcPts val="99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COPERTI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PIUMINO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PRONTI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LASCIARE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NIDO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PROCACCIARSI</a:t>
                      </a:r>
                      <a:r>
                        <a:rPr sz="1000" spc="2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CIBO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3843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COPERTI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PIUMINO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CON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GLI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OCCHI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APERTI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MA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DIPENDENTI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GENITORI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L'ALIMENTAZIONE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430847" y="550874"/>
          <a:ext cx="9820909" cy="64211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84810"/>
                <a:gridCol w="2608580"/>
                <a:gridCol w="1959609"/>
                <a:gridCol w="1957070"/>
                <a:gridCol w="1955800"/>
                <a:gridCol w="955040"/>
              </a:tblGrid>
              <a:tr h="391795"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spc="-25" dirty="0">
                          <a:latin typeface="Arial"/>
                          <a:cs typeface="Arial"/>
                        </a:rPr>
                        <a:t>N.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74422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TESTO</a:t>
                      </a:r>
                      <a:r>
                        <a:rPr sz="1000" b="1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10" dirty="0">
                          <a:latin typeface="Arial"/>
                          <a:cs typeface="Arial"/>
                        </a:rPr>
                        <a:t>DOMANDA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340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"A"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086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"B"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086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"C"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224790" marR="143510" indent="-6985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b="1" spc="-10" dirty="0">
                          <a:latin typeface="Arial"/>
                          <a:cs typeface="Arial"/>
                        </a:rPr>
                        <a:t>RISPOSTA ESATTA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</a:tr>
              <a:tr h="393700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B171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1239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NEL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CORSO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DELL'ANNO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COTURNICE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PORTA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TERMINE: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2</a:t>
                      </a:r>
                      <a:r>
                        <a:rPr sz="1000" spc="27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NIDIATE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1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NIDIATA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3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NIDIATE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384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B172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6225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STRATEGIA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SOPRAVVIVENZA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DELLA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COTURNICE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NELLA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STAGIONE INVERNALE: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9812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SCENDE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QUOTA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SI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ATTESTA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SUI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VERSANTI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PIÙ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ASSOLATI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4795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MANTIENE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QUOTA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SI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RIFUGIA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BUCHE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SCAVATE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NEVE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04139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RIFUGIA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SOTTO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CENGIE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PARETI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STRAPIOMBANTI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B173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2192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AMBIENTE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NATURALE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NELLA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SPECIE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PERNICE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BIANCA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MASCHI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SONO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FACILMENTE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DISTINGUIBILI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DALLE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FEMMINE?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5" dirty="0">
                          <a:latin typeface="Arial MT"/>
                          <a:cs typeface="Arial MT"/>
                        </a:rPr>
                        <a:t>NO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5" dirty="0">
                          <a:latin typeface="Arial MT"/>
                          <a:cs typeface="Arial MT"/>
                        </a:rPr>
                        <a:t>SÌ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40640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SÌ,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SOLO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DOPO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SECONDO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ANNO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VITA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1795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B174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PERNICE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BIANCA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È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SPECIE: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80518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RIGOROSAMENTE MONOGAMA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POLIGAMA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4511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DIPENDE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DALLA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CAPACITÀ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ATTRATTIVA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MASCHIO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3700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B175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6510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NIDO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PERNICE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BIANCA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VIENE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PREDISPOSTO: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2128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TERRA,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TRA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VEGETAZIONE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ARBUSTIVA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ROCCE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99109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PROFONDITÀ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NELLE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PIETRAIE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699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SU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ARBUSTI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AD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ALTEZZA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NON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SUPERIORE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50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CM.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2430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B176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53086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PERNICE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BIANCA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DEPONE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UN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NUMERO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UOVA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…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3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4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4 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6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6 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9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3700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B177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7366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PERIODO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OVODEPOSIZIONE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DELLA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PERNICE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BIANCA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INTERCORRE: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6319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TRA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FINE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MARZO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METÀ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APRILE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NEL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MESE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APRILE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MAGGIO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-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INIZIO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GIUGNO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1795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B178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5143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UOVA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PERNICE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BIANCA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HANNO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UN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PERIODO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INCUBAZIONE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VARIA: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10 A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12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GIORNI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15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 17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GIORNI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22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 24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GIORNI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B179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52069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DOPO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SCHIUSA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PULCINI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PERNICE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BIANCA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PRESENTANO: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28321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IMPLUMI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GLI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OCCHI CHIUSI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47955">
                        <a:lnSpc>
                          <a:spcPts val="1150"/>
                        </a:lnSpc>
                        <a:spcBef>
                          <a:spcPts val="99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COPERTI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PIUMINO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PRONTI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LASCIARE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NIDO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PROCACCIARSI</a:t>
                      </a:r>
                      <a:r>
                        <a:rPr sz="1000" spc="2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CIBO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3843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COPERTI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PIUMINO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CON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GLI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OCCHI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APERTI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MA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DIPENDENTI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GENITORI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L'ALIMENTAZIONE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2430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B180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30162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NEL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CORSO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DELL'ANNO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PERNICE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BIANCA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PORTA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TERMINE: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1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NIDIATA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2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NIDIATE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3</a:t>
                      </a:r>
                      <a:r>
                        <a:rPr sz="1000" spc="27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NIDIATE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3911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B181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0449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STRATEGIA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SOPRAVVIVENZA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PERNICE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BIANCA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NELLA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STAGIONE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INVERNALE: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9812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SCENDE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QUOTA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SI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ATTESTA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SUI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VERSANTI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PIÙ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ASSOLATI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3335" algn="just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ABBASSA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LEGGERMENTE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QUOTA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RIFUGIA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BUCHE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SCAVATE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NEVE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04139">
                        <a:lnSpc>
                          <a:spcPts val="1150"/>
                        </a:lnSpc>
                        <a:spcBef>
                          <a:spcPts val="99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RIFUGIA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SOTTO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CENGIE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PARETI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STRAPIOMBANTI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830580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B182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PERNICE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BIANCA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SULLE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ALPI: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34734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È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PRESENTE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SEMPRE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PERCHÉ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È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UCCELLO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TIPICO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RILIEVI MONTAGNOSI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8382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È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PRESENTE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PERIODO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GLACIAZIONI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VIVE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AREALI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RELITTI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CHE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RIPRODUCONO</a:t>
                      </a:r>
                      <a:r>
                        <a:rPr sz="1000" spc="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CONDIZIONI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AMBIENTALI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TIPICHE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81610" algn="just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È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STATO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IMMESSO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FINI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VENATORI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NELLA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SECONDA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METÀ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DELL'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'800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430847" y="550874"/>
          <a:ext cx="9820909" cy="64211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84810"/>
                <a:gridCol w="2608580"/>
                <a:gridCol w="1959609"/>
                <a:gridCol w="1957070"/>
                <a:gridCol w="1955800"/>
                <a:gridCol w="955040"/>
              </a:tblGrid>
              <a:tr h="391795"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spc="-25" dirty="0">
                          <a:latin typeface="Arial"/>
                          <a:cs typeface="Arial"/>
                        </a:rPr>
                        <a:t>N.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74422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TESTO</a:t>
                      </a:r>
                      <a:r>
                        <a:rPr sz="1000" b="1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10" dirty="0">
                          <a:latin typeface="Arial"/>
                          <a:cs typeface="Arial"/>
                        </a:rPr>
                        <a:t>DOMANDA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340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"A"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086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"B"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086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"C"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224790" marR="143510" indent="-6985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b="1" spc="-10" dirty="0">
                          <a:latin typeface="Arial"/>
                          <a:cs typeface="Arial"/>
                        </a:rPr>
                        <a:t>RISPOSTA ESATTA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</a:tr>
              <a:tr h="2476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REGIONI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POSTE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PIÙ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NORD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2430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B183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37528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MUTA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(CAMBIO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PIUME)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NELLA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PERNICE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BIANCA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È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CORRELATA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A: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38862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PRESENZA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/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ASSENZA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COPERTURA</a:t>
                      </a:r>
                      <a:r>
                        <a:rPr sz="1000" spc="-6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NEVOSA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FASI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LUNARI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2446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DURATA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ORE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LUCE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GIORNALIERE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1239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B184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2192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AMBIENTE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NATURALE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NELLA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SPECIE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GALLO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FORCELLO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MASCHI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SONO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FACILMENTE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DISTINGUIBILI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DALLE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FEMMINE?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34671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NO,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PERCHÉ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AMBEDUE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SESSI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PRESENTANO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UNA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COLORAZIONE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FULVO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ROSSICCIA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8445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SÌ,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PERCHÉ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PRESENTANO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UN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PIUMAGGIO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NERO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CON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RIFLESSI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METALLICI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SOTTOCODA</a:t>
                      </a:r>
                      <a:r>
                        <a:rPr sz="1000" spc="-6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BIANCO,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MENTRE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FEMMINE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HANNO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COLORAZIONE</a:t>
                      </a:r>
                      <a:r>
                        <a:rPr sz="1000" spc="-6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FULVO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ROSSICCIA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40640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SÌ,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SOLO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DOPO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SECONDO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ANNO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VITA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1795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B185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GALLO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FORCELLO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È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UNA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SPECIE: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80518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RIGOROSAMENTE MONOGAMA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POLIGAMA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4511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DIPENDE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DALLA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CAPACITÀ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ATTRATTIVA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MASCHIO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3700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B186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4892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NIDO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GALLO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FORCELLO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VIENE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PREDISPOSTO: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73709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TERRA,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RIPARO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ARBUSTI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57023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SU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ARBUSTI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MEDIE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DIMENSIONI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SU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ALBERI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ALTI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2430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B187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50927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GALLO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FORCELLO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DEPONE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UN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NUMERO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UOVA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…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3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5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5 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7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7 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12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3700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B188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2860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PERIODO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OVODEPOSIZIONE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DEL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GALLO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FORCELLO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INTERCORRE: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6319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TRA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FINE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MARZO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METÀ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APRILE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NEL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MESE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APRILE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NEL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MESE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MAGGIO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3784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B189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0002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UOVA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GALLO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FORCELLO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HANNO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PERIODO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INCUBAZIONE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CHE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VARIA: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10 A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12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GIORNI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15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 17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GIORNI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24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 27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GIORNI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B190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7239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DOPO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SCHIUSA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PULCINI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GALLO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FORCELLO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PRESENTANO: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28321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IMPLUMI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GLI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OCCHI CHIUSI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47955">
                        <a:lnSpc>
                          <a:spcPts val="1150"/>
                        </a:lnSpc>
                        <a:spcBef>
                          <a:spcPts val="99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COPERTI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PIUMINO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PRONTI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LASCIARE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NIDO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PROCACCIARSI</a:t>
                      </a:r>
                      <a:r>
                        <a:rPr sz="1000" spc="2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CIBO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3843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COPERTI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PIUMINO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CON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GLI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OCCHI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APERTI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MA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DIPENDENTI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GENITORI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L'ALIMENTAZIONE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2430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B191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9212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NEL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CORSO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DELL'ANNO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GALLO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FORCELLO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PORTA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TERMINE: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1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NIDIATA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2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NIDIATE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3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NIDIATE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3911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B192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8001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TERRITORIO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DOVE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FEMMINA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GALLO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FORCELLO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PREDISPONE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NIDO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DEVE ESSERE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CARATTERIZZATO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DA: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587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SOTTOBOSCO</a:t>
                      </a:r>
                      <a:r>
                        <a:rPr sz="1000" spc="-5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FITTO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CON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BUONA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PRESENZA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ARBUSTI FRUTTIFERI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(MIRTILLO,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ETC.)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613410">
                        <a:lnSpc>
                          <a:spcPts val="1150"/>
                        </a:lnSpc>
                        <a:spcBef>
                          <a:spcPts val="99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ONTANETO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ROCCE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AFFIORANTI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307975">
                        <a:lnSpc>
                          <a:spcPts val="1150"/>
                        </a:lnSpc>
                        <a:spcBef>
                          <a:spcPts val="99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PRESENZA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FORMICAI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SPAZI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APERTI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384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B193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2192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STRATEGIA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SOPRAVVIVENZA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DEL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GALLO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FORCELLO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STAGIONE INVERNALE: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9812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SCENDE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QUOTA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SI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ATTESTA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SUI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VERSANTI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PIÙ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ASSOLATI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32385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MANTIENE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QUOTA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SI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RIFUGIA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GALLERIE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SCAVATE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NEVE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04139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RIFUGIA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SOTTO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CENGIE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PARETI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STRAPIOMBANTI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430847" y="550874"/>
          <a:ext cx="9820909" cy="632142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84810"/>
                <a:gridCol w="2608580"/>
                <a:gridCol w="1959609"/>
                <a:gridCol w="1957070"/>
                <a:gridCol w="1955800"/>
                <a:gridCol w="955040"/>
              </a:tblGrid>
              <a:tr h="391795"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spc="-25" dirty="0">
                          <a:latin typeface="Arial"/>
                          <a:cs typeface="Arial"/>
                        </a:rPr>
                        <a:t>N.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74422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TESTO</a:t>
                      </a:r>
                      <a:r>
                        <a:rPr sz="1000" b="1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10" dirty="0">
                          <a:latin typeface="Arial"/>
                          <a:cs typeface="Arial"/>
                        </a:rPr>
                        <a:t>DOMANDA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340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"A"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086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"B"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086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"C"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224790" marR="143510" indent="-6985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b="1" spc="-10" dirty="0">
                          <a:latin typeface="Arial"/>
                          <a:cs typeface="Arial"/>
                        </a:rPr>
                        <a:t>RISPOSTA ESATTA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</a:tr>
              <a:tr h="9779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B194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GALLO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FORCELLO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SULLE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ALPI: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34734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È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PRESENTE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SEMPRE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PERCHÉ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È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UCCELLO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TIPICO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RILIEVI MONTAGNOSI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8382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È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PRESENTE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PERIODO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GLACIAZIONI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VIVE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AREALI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RELITTI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CHE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RIPRODUCONO</a:t>
                      </a:r>
                      <a:r>
                        <a:rPr sz="1000" spc="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CONDIZIONI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AMBIENTALI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TIPICHE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REGIONI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POSTE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PIÙ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NORD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81610" algn="just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È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STATO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IMMESSO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FINI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VENATORI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NELLA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SECONDA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METÀ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DELL'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'800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2430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B195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35496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IL PERIODO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RIPRODUTTIVO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DELLA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LEPRE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VARIABILE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INTERCORRE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DA: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APRILE/AGOSTO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FEBBRAIO/MAGGIO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GENNAIO/SETTEMBRE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397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B196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1846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NEL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PERIODO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RIPRODUTTIVO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FEMMINA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LEPRE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VARIABILE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PARTORISCE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NORMA: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2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VOLTE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4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VOLTE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7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VOLTE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3784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B197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1557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NUMERO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PICCOLI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SINGOLO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PARTO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LEPRE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VARIABILE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È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PARI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A: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1 O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2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2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3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2 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5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397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B198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355600">
                        <a:lnSpc>
                          <a:spcPts val="1150"/>
                        </a:lnSpc>
                        <a:spcBef>
                          <a:spcPts val="99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PICCOLI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LEPRE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VARIABILE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ALLA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NASCITA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SONO: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21285">
                        <a:lnSpc>
                          <a:spcPts val="1150"/>
                        </a:lnSpc>
                        <a:spcBef>
                          <a:spcPts val="99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GLABRI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OCCHI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CHIUSI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(PROLE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INETTA)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6670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RICOPERTI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PELO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CON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OCCHI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APERTI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(PROLE PRECOCE)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1874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RICOPERTI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PELO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MENO,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DIPENDE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DALLA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TEMPERATURA</a:t>
                      </a:r>
                      <a:r>
                        <a:rPr sz="1000" spc="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ESTERNA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384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B199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0160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INDIVIDUO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ADULTO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LEPRE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VARIABILE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PUÒ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RAGGIUNGERE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PESO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3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KG.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5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KG.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7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KG.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3700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B200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38989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MUTA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(CAMBIO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PELO)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NELLA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LEPRE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VARIABILE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È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CORRELATA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A: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38862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PRESENZA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/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ASSENZA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COPERTURA</a:t>
                      </a:r>
                      <a:r>
                        <a:rPr sz="1000" spc="-6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NEVOSA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FASI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LUNARI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2446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DURATA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ORE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LUCE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GIORNALIERE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8453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B201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29539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DIMENSIONI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MEDIE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CAPRIOLO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MASCHIO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ADULTO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SONO: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3048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120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-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130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CM.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LUNGHEZZA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70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-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80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CM.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ALTEZZA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AL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GARRESE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ED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PESO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254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23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-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25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KG.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730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130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-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150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CM.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LUNGHEZZA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80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-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90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CM.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ALTEZZA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AL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GARRESE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ED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PESO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2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60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100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KG.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762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180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-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250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CM.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LUNGHEZZA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110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-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150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CM.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ALTEZZA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GARRESE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ED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PESO</a:t>
                      </a:r>
                      <a:r>
                        <a:rPr sz="1000" spc="50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PUÒ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SUPERARE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200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KG.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3700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B202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7937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PERIODO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DEGLI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ACCOPPIAMENTI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NELLA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SPECIE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CAPRIOLO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INTERCORRE: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METÀ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LUGLIO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/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FINE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AGOSTO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8892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METÀ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SETTEMBRE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/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INIZIO OTTOBRE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OTTOBRE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/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INIZIO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NOVEMBRE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1795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B203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61531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FEMMINE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CAPRIOLO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PARTORISCONO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PERIODO: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FINE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MAGGIO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/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INIZIO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GIUGNO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GIUGNO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/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LUGLIO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FINE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MARZO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/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APRILE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397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B204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0477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L'INCREMENTO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UTILE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ANNUO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(NATI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VIVI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MENO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MORTALITÀ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NEONATALE)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NEL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CAPRIOLO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È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PARI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A: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8768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12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- 15 %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DELLA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POPOLAZIONE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ADULTA PRESENTE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8514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20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-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25 %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DELLA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POPOLAZIONE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ADULTA PRESENTE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8387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30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-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35 %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DELLA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POPOLAZIONE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ADULTA PRESENTE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430847" y="550874"/>
          <a:ext cx="9820909" cy="637603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84810"/>
                <a:gridCol w="2608580"/>
                <a:gridCol w="1959609"/>
                <a:gridCol w="1957070"/>
                <a:gridCol w="1955800"/>
                <a:gridCol w="955040"/>
              </a:tblGrid>
              <a:tr h="391795"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spc="-25" dirty="0">
                          <a:latin typeface="Arial"/>
                          <a:cs typeface="Arial"/>
                        </a:rPr>
                        <a:t>N.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74422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TESTO</a:t>
                      </a:r>
                      <a:r>
                        <a:rPr sz="1000" b="1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10" dirty="0">
                          <a:latin typeface="Arial"/>
                          <a:cs typeface="Arial"/>
                        </a:rPr>
                        <a:t>DOMANDA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340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"A"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086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"B"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086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"C"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224790" marR="143510" indent="-6985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b="1" spc="-10" dirty="0">
                          <a:latin typeface="Arial"/>
                          <a:cs typeface="Arial"/>
                        </a:rPr>
                        <a:t>RISPOSTA ESATTA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</a:tr>
              <a:tr h="5397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B205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6667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PALCHI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MASCHIO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CAPRIOLO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VENGONO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DEPOSTI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ANNUALMENTE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NEL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PERIODO: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OTTOBRE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-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NOVEMBRE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FEBBRAIO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-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MARZO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DICEMBRE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-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GENNAIO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4147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B206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6510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NEL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CAPRIOLO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MASCHIO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ABBIA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GIÀ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DEPOSTO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CORNA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È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DISTINGUIBILE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DALLA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FEMMINA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PER: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5684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DALLA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DIMENSIONE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CORPOREA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(IL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MASCHIO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HA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UN'ALTEZZA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QUASI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DOPPIA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FEMMINA)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DAL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PORTAMENTO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TESTA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333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DALLA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FORMA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DELLO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SPECCHIO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ANALE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(MACCHIA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BIANCA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FAGIOLO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M.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CUORE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F.),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DAL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PENNELLO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PENICO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PRESENTE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SOLO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M.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DALLA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MANCANZA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"FALSA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CODA"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PRESENTE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SOLO</a:t>
                      </a:r>
                      <a:r>
                        <a:rPr sz="1000" spc="50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F.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8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5303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DAGLI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ABBOZZI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SULLA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SOMMITÀ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TESTA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CHE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GIÀ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RIPRESENTANO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DISTANZA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24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ORE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DALLA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CADUTA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PALCHI PRECEDENTI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3700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B207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8384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NORMA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FEMMINA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CAPRIOLO PARTORISCE: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1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PICCOLO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2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PICCOLI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3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PICCOLI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8389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B208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33337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DIMENSIONI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MEDIE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CERVO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MASCHIO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ADULTO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SONO: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3048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120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-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130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CM.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LUNGHEZZA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70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-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80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CM.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ALTEZZA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AL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GARRESE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ED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PESO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254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23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-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25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KG.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730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130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-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150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CM.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LUNGHEZZA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80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-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90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CM.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ALTEZZA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AL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GARRESE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ED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PESO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2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60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100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KG.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762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180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-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250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CM.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LUNGHEZZA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110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-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150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CM.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ALTEZZA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GARRESE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ED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PESO</a:t>
                      </a:r>
                      <a:r>
                        <a:rPr sz="1000" spc="50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PUÒ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SUPERARE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200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KG.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3700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B209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8384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PERIODO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DEGLI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ACCOPPIAMENTI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NELLA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SPECIE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CERVO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INTERCORRE: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METÀ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LUGLIO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/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FINE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AGOSTO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8892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METÀ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SETTEMBRE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/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INIZIO OTTOBRE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OTTOBRE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/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INIZIO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NOVEMBRE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2430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B210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9334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FEMMINE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CERVO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PARTORISCONO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PERIODO: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FINE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MAGGIO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/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INIZIO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GIUGNO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GIUGNO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/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LUGLIO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FINE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MARZO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/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APRILE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397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B211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0477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L'INCREMENTO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UTILE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ANNUO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(NATI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VIVI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MENO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MORTALITÀ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NEONATALE)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NEL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CERVO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È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PARI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A: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8768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12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- 15 %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DELLA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POPOLAZIONE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ADULTA PRESENTE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8514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20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-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25 %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DELLA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POPOLAZIONE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ADULTA PRESENTE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8387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30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-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35 %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DELLA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POPOLAZIONE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ADULTA PRESENTE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384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B212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6667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PALCHI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MASCHIO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CERVO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VENGONO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DEPOSTI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ANNUALMENTE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NEL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PERIODO: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OTTOBRE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-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NOVEMBRE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FEBBRAIO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-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MARZO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DICEMBRE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-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GENNAIO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8318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B213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8001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NORMA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CERVI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VECCHI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SI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DIFFERENZIANO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 DAI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CERVI PIÙ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GIOVANI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PER: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0668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PALCHI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PIÙ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SVILUPPATI,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CON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PIÙ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PUNTE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PESO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MAGGIORE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203200" algn="just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PELO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PIÙ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CHIARO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PALCHI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NUMERO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PUNTE RIDOTTO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61594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AUMENTO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LARGHEZZA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COLLO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(MAGGIORE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GIOGAIA)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TESTA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PIÙ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ABBASSATA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RISPETTO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ALLA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LINEA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DORSO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46379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B214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DIMENSIONI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MEDIE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DAINO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120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-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130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CM.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LUNGHEZZA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130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-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150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CM.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LUNGHEZZA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180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-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250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CM.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LUNGHEZZA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430847" y="550874"/>
          <a:ext cx="9820909" cy="64211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84810"/>
                <a:gridCol w="2608580"/>
                <a:gridCol w="1959609"/>
                <a:gridCol w="1957070"/>
                <a:gridCol w="1955800"/>
                <a:gridCol w="955040"/>
              </a:tblGrid>
              <a:tr h="391795"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spc="-25" dirty="0">
                          <a:latin typeface="Arial"/>
                          <a:cs typeface="Arial"/>
                        </a:rPr>
                        <a:t>N.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74422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TESTO</a:t>
                      </a:r>
                      <a:r>
                        <a:rPr sz="1000" b="1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10" dirty="0">
                          <a:latin typeface="Arial"/>
                          <a:cs typeface="Arial"/>
                        </a:rPr>
                        <a:t>DOMANDA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340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"A"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086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"B"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086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"C"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224790" marR="143510" indent="-6985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b="1" spc="-10" dirty="0">
                          <a:latin typeface="Arial"/>
                          <a:cs typeface="Arial"/>
                        </a:rPr>
                        <a:t>RISPOSTA ESATTA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</a:tr>
              <a:tr h="5397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MASCHIO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ADULTO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SONO: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30480" algn="just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70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-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80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CM.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ALTEZZA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AL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GARRESE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ED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PESO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254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23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-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25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KG.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730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80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-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90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CM.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ALTEZZA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AL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GARRESE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ED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PESO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2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60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100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KG.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762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110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-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150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CM.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ALTEZZA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GARRESE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ED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PESO</a:t>
                      </a:r>
                      <a:r>
                        <a:rPr sz="1000" spc="50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PUÒ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SUPERARE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200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KG.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2430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B215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33337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PERIODO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DEGLI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ACCOPPIAMENTI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NELLA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SPECIE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DAINO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INTERCORRE: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METÀ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LUGLIO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/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FINE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AGOSTO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8892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METÀ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SETTEMBRE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/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INIZIO OTTOBRE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OTTOBRE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/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INIZIO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NOVEMBRE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3700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B216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4287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FEMMINE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DAINO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PARTORISCONO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PERIODO: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FINE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MAGGIO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/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INIZIO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GIUGNO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GIUGNO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/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LUGLIO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FINE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MARZO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/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APRILE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8389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B217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6446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DIMENSIONI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MEDIE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MUFLONE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MASCHIO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ADULTO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SONO: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3048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120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-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130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CM.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LUNGHEZZA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70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-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80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CM.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ALTEZZA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AL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GARRESE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ED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PESO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254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23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-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25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KG.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730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100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-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130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CM.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LUNGHEZZA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70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-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85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CM.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ALTEZZA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AL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GARRESE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ED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PESO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2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35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40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KG.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762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180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-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250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CM.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LUNGHEZZA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110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-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150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CM.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ALTEZZA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GARRESE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ED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PESO</a:t>
                      </a:r>
                      <a:r>
                        <a:rPr sz="1000" spc="50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PUÒ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SUPERARE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200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KG.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3700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B218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1493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PERIODO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DEGLI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ACCOPPIAMENTI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NELLA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SPECIE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MUFLONE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INTERCORRE: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METÀ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LUGLIO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/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FINE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AGOSTO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8892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METÀ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SETTEMBRE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/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INIZIO OTTOBRE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OTTOBRE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/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METÀ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NOVEMBRE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2430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B219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61531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FEMMINE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MUFLONE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PARTORISCONO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PERIODO: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FINE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MAGGIO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/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INIZIO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GIUGNO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GIUGNO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/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LUGLIO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FINE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MARZO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/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METÀ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APRILE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397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B220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0477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L'INCREMENTO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UTILE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ANNUO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(NATI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VIVI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MENO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MORTALITÀ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NEONATALE)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NEL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MUFLONE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È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PARI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A: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8768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12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- 15 %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DELLA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POPOLAZIONE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ADULTA PRESENTE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8514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20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-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25 %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DELLA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POPOLAZIONE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ADULTA PRESENTE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8387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25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-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30 %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DELLA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POPOLAZIONE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ADULTA PRESENTE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3784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B221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586740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CORNA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MUFLONE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SONO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PRESENTI: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529590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ESCLUSIVAMENTE</a:t>
                      </a:r>
                      <a:r>
                        <a:rPr sz="1000" spc="-7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NEI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MASCHI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NEI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MASCHI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NELLE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FEMMINE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1747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NEI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MASCHI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E,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RARE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POPOLAZIONI,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ANCHE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NELLE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FEMMINE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B222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MUFLONE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È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SPECIE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TIPICA: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37528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DELLE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MONTAGNE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SCOSCESE,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AREE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TEMPERATE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INSULARI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E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PENINSULARI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DELL'AREA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ALPINA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DELLE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STEPPE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ORIENTALI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8389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B223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9398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DIMENSIONI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MEDIE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CAMOSCIO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MASCHIO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ADULTO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SONO: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3048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120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-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130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CM.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LUNGHEZZA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70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-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80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CM.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ALTEZZA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AL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GARRESE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ED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PESO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254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23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-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25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KG.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730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100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-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130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CM.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LUNGHEZZA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70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-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80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CM.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ALTEZZA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AL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GARRESE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ED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PESO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2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35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40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KG.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762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180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-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250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CM.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LUNGHEZZA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110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-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150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CM.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ALTEZZA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GARRESE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ED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PESO</a:t>
                      </a:r>
                      <a:r>
                        <a:rPr sz="1000" spc="50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PUÒ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SUPERARE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200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KG.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3700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B224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381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PERIODO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DEGLI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ACCOPPIAMENTI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NELLA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SPECIE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CAMOSCIO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INTERCORRE: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METÀ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LUGLIO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/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FINE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AGOSTO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8892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METÀ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SETTEMBRE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/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INIZIO OTTOBRE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NOVEMBRE/INIZIO</a:t>
                      </a:r>
                      <a:r>
                        <a:rPr sz="1000" spc="7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DICEMBRE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2430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B225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61531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FEMMINE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CAMOSCIO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PARTORISCONO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PERIODO: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MAGGIO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/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INIZIO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GIUGNO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GIUGNO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/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LUGLIO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FINE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MARZO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/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METÀ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APRILE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430847" y="550874"/>
          <a:ext cx="9820909" cy="636650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84810"/>
                <a:gridCol w="2608580"/>
                <a:gridCol w="1959609"/>
                <a:gridCol w="1957070"/>
                <a:gridCol w="1955800"/>
                <a:gridCol w="955040"/>
              </a:tblGrid>
              <a:tr h="391795"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spc="-25" dirty="0">
                          <a:latin typeface="Arial"/>
                          <a:cs typeface="Arial"/>
                        </a:rPr>
                        <a:t>N.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TESTO</a:t>
                      </a:r>
                      <a:r>
                        <a:rPr sz="1000" b="1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10" dirty="0">
                          <a:latin typeface="Arial"/>
                          <a:cs typeface="Arial"/>
                        </a:rPr>
                        <a:t>DOMANDA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"A"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086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"B"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086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"C"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224790" marR="143510" indent="-6985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b="1" spc="-10" dirty="0">
                          <a:latin typeface="Arial"/>
                          <a:cs typeface="Arial"/>
                        </a:rPr>
                        <a:t>RISPOSTA ESATTA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</a:tr>
              <a:tr h="5397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B226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0477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L'INCREMENTO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UTILE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ANNUO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(NATI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VIVI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MENO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MORTALITÀ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NEONATALE)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NEL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CAMOSCIO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È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PARI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A: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8768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10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- 15 %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DELLA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POPOLAZIONE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ADULTA PRESENTE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8514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20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-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25 %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DELLA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POPOLAZIONE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ADULTA PRESENTE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8387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25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-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30 %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DELLA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POPOLAZIONE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ADULTA PRESENTE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384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B227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516255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CORNA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CAMOSCIO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SONO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PRESENTI: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529590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ESCLUSIVAMENTE</a:t>
                      </a:r>
                      <a:r>
                        <a:rPr sz="1000" spc="-7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NEI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MASCHI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NEI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MASCHI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NELLE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FEMMINE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5367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NEI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MASCHI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RARE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POPOLAZIONI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ANCHE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NELLE FEMMINE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8318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B228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6446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COSA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SONO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DETERMINATI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GLI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ANELLI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ACCRESCIMENTO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PRESENTI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SUGLI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ASTUCCI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CORNEI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CAMOSCI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25527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DAL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COMPIMENTO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OGNI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ANNO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VITA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62230">
                        <a:lnSpc>
                          <a:spcPts val="1150"/>
                        </a:lnSpc>
                        <a:spcBef>
                          <a:spcPts val="99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DALLO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SFREGAMENTO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DELLE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CORNA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SUGLI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ARBUSTI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OGNI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ANNO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PERIODO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DEGLI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AMORI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7018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BLOCCO DELL'ACCRESCIMENTO</a:t>
                      </a:r>
                      <a:r>
                        <a:rPr sz="1000" spc="8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CHE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INTERVIENE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OGNI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ANNO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DURANTE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PERIODO INVERNALE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1795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B229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7907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COSA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INTENDE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YEARLING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(BINELLO)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SPECIE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CAMOSCIO?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27329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ANIMALE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(M.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F.)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NATO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NELL'ANNO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PRECEDENTE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9748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ANIMALE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GIOVANE,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INFERIORE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4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ANNI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ETÀ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36449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CAPRETTO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PRIMO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ANNO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VITA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B230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7145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COME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È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RICONOSCIBILE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YEARLING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(BINELLO)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CAMOSCIO?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48590">
                        <a:lnSpc>
                          <a:spcPts val="1150"/>
                        </a:lnSpc>
                        <a:spcBef>
                          <a:spcPts val="99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DALLE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RIDOTTE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DIMENSIONI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CORPOREE</a:t>
                      </a:r>
                      <a:r>
                        <a:rPr sz="1000" spc="-5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RISPETTO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AGLI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ANIMALI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ADULTI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0955">
                        <a:lnSpc>
                          <a:spcPts val="1150"/>
                        </a:lnSpc>
                        <a:spcBef>
                          <a:spcPts val="99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DALLE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CORNA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ALTEZZA,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NORMA,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INFERIORE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ALLA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LUNGHEZZA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ORECCHIE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6096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DALLE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CORNA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NELLO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YEARLING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NON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PRESENTANO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ANCORA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CARATTERISTICA UNCINATURA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8305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B231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9685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COME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PUÒ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RICONOSCERE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CON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CERTEZZA,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POST-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MORTEM,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SE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L'ANIMALE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ABBATTUTO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È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YEARLING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CAMOSCIO?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99060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CONTEGGIO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DEGLI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ANELLI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ACCRESCIMENTO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RISCONTRANO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SULLE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CORNA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23939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PESO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NELLO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YEARLING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M.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F.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OSCILLA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TRA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15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17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KG.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6858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DALLA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DENTIZIONE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CHE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NELLO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YEARLING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PRESENTA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SOSTITUZIONE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DENTI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DEFINITIVI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DUE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INCISIVI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LATTE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CENTRALI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397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B232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58419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PERIODO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LORO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VITA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CINGHIALI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PRESENTANO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MANTELLO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STRISCE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CHIARE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SCURE?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(STRIATO)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68605">
                        <a:lnSpc>
                          <a:spcPts val="1150"/>
                        </a:lnSpc>
                        <a:spcBef>
                          <a:spcPts val="99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DURANTE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TUTTO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PRIMO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ANNO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VITA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NEI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MESI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ESTIVI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NEI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PRIMI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4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MESI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VITA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8305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B233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8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5748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COSA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SONO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SPECIE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CINGHIALE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"BESTIE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ROSSE"?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4922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GLI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ANIMALI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DALLA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LIVREA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ROSSICCIA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PERSISTE,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DOPO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STRIATURA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DEI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CUCCIOLI,</a:t>
                      </a:r>
                      <a:r>
                        <a:rPr sz="1000" spc="229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FINO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CIRCA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UN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ANNO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ETÀ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8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1811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FEMMINE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MANTELLO ESTIVO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8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21653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GLI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ANIMALI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COLPITI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DALLA ROGNA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397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B234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678815">
                        <a:lnSpc>
                          <a:spcPts val="1150"/>
                        </a:lnSpc>
                        <a:spcBef>
                          <a:spcPts val="99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CINGHIALE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È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UNGULATO RUMINANTE?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8768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SÌ,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PERCHÉ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CIBA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PREVALENTEMENTE</a:t>
                      </a:r>
                      <a:r>
                        <a:rPr sz="1000" spc="7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FORAGGIO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VERDE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SÌ,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COME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TUTTI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GLI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UNGULATI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15900">
                        <a:lnSpc>
                          <a:spcPts val="1150"/>
                        </a:lnSpc>
                        <a:spcBef>
                          <a:spcPts val="99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NO,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PERCHÉ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HA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DIETA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ONNIVORA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46379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B235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69215"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PERCHÉ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POPOLAZIONI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CINGHIALE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L'ASSENZA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PREDATORI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SIGNIFICATIVO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L'AUMENTO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DELLE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430847" y="550874"/>
          <a:ext cx="9820909" cy="64122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84810"/>
                <a:gridCol w="2608580"/>
                <a:gridCol w="1959609"/>
                <a:gridCol w="1957070"/>
                <a:gridCol w="1955800"/>
                <a:gridCol w="955040"/>
              </a:tblGrid>
              <a:tr h="391795"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spc="-25" dirty="0">
                          <a:latin typeface="Arial"/>
                          <a:cs typeface="Arial"/>
                        </a:rPr>
                        <a:t>N.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74422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TESTO</a:t>
                      </a:r>
                      <a:r>
                        <a:rPr sz="1000" b="1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10" dirty="0">
                          <a:latin typeface="Arial"/>
                          <a:cs typeface="Arial"/>
                        </a:rPr>
                        <a:t>DOMANDA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340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"A"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086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"B"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086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"C"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224790" marR="143510" indent="-6985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b="1" spc="-10" dirty="0">
                          <a:latin typeface="Arial"/>
                          <a:cs typeface="Arial"/>
                        </a:rPr>
                        <a:t>RISPOSTA ESATTA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</a:tr>
              <a:tr h="11239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0795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SONO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COSÌ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SVILUPPATE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CORSO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DEGLI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ULTIMI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DECENNI?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NATURALI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26364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INCREMENTO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DELLE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AREE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BOSCATE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FORTE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PRODUZIONE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FRUTTI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(CASTAGNE,</a:t>
                      </a:r>
                      <a:r>
                        <a:rPr sz="1000" spc="-5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GHIANDE,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FAGGIOLE)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LORO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TOTALE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DISPOSIZIONE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PERIODO INVERNALE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MONOCOLTURE</a:t>
                      </a:r>
                      <a:r>
                        <a:rPr sz="1000" spc="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MAIS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8453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B236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0160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NEL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PERIODO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INVERNALE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CINGHIALE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CIBA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PREVALENTEMENTE: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38925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CASTAGNE,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GHIANDE, FAGGIOLE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28829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TUBERI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RIMASUGLI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GRANTURCO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4892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RIFIUTI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ORGANICI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REPERIBILI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PRESSO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LE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DISCARICHE</a:t>
                      </a:r>
                      <a:r>
                        <a:rPr sz="1000" spc="-7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OVVERO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ABBANDONATI</a:t>
                      </a:r>
                      <a:r>
                        <a:rPr sz="1000" spc="-6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DALL'UOMO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B237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CINGHIALE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PREDA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ALTRI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ANIMALI?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4605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RARAMENTE</a:t>
                      </a:r>
                      <a:r>
                        <a:rPr sz="1000" spc="-6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COMPIE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PREDAZIONE</a:t>
                      </a:r>
                      <a:r>
                        <a:rPr sz="1000" spc="-5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ATTIVA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SEBBENE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ALL'OCCORRENZA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CIBI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UOVA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CAROGNE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28829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SÌ,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ABITUALMENTE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ANCHE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ANIMALI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MEDIO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GRANDI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NON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CONSUMA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CARNE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3784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B238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24815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PERCHÉ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CINGHIALE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RIVOLTA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COTICA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ERBOSA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PRATI?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30504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ALIMENTARSI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DELL'APPARATO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RADICALE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ESSENZE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ERBACEE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0320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CREARE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BUCHE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OVE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EFFETTUARE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BAGNI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FANGO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58445" algn="just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RICERCARE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TUBERI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BULBI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NONCHÉ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ANELLIDI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LARVE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CUI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ALIMENTA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9779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B239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6352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CINGHIALE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EFFETTUA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COSIDDETTI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"BAGNI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FANGO"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PER: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55118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RINFRESCARSI</a:t>
                      </a:r>
                      <a:r>
                        <a:rPr sz="1000" spc="-7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DALLA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CALURA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ESTIVA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3688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GIOCARE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PROPRI PICCOLI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1747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INTRAPPOLARE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PARASSITI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FANGO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LIBERARSENE,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QUANDO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FANGO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SECCA,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TRAMITE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SFREGAMENTO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SULLA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CORTECCIA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DELLE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PIANTE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8453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B240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14935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QUALE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PERIODO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FEMMINE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CINGHIALE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VANNO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ESTRO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(PERIODO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DEGLI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AMORI)?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325120">
                        <a:lnSpc>
                          <a:spcPts val="1150"/>
                        </a:lnSpc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INDISTINTAMENTE</a:t>
                      </a:r>
                      <a:r>
                        <a:rPr sz="1000" spc="7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TUTTO L'ANNO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DURANTE</a:t>
                      </a:r>
                      <a:r>
                        <a:rPr sz="1000" spc="-5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L'ESTATE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6002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NOVEMBRE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GENNAIO,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SEBBENE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ALCUNE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FEMMINE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SONO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ESTRO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ANCHE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IN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PERIODI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DIVERSI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397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B241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0637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TASSO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ACCRESCIMENTO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ANNUO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NELLA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SPECIE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CINGHIALE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PUÒ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RAGGIUNGERE: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87680">
                        <a:lnSpc>
                          <a:spcPts val="1150"/>
                        </a:lnSpc>
                        <a:spcBef>
                          <a:spcPts val="99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DAL 70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100%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DELLA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POPOLAZIONE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ADULTA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85140">
                        <a:lnSpc>
                          <a:spcPts val="1150"/>
                        </a:lnSpc>
                        <a:spcBef>
                          <a:spcPts val="99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ANCHE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200%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DELLA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POPOLAZIONE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ADULTA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83870">
                        <a:lnSpc>
                          <a:spcPts val="1150"/>
                        </a:lnSpc>
                        <a:spcBef>
                          <a:spcPts val="99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30 -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40%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DELLA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POPOLAZIONE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ADULTA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384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B242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445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QUANTI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PICCOLI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PARTORISCE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OGNI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CUCCIOLATA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UNA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FEMMINA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CINGHIALE?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1 O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2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PICCOLI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4 A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10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PICCOLI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ANCHE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OLTRE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15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PICCOLI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47650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B243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GLI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UNGULATI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SONO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ATTIVI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SI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DURANTE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ORE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DIURNE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DURANTE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ORE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NOTTURNE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NEI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MESI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ESTIVI,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MENTRE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IN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430847" y="550874"/>
          <a:ext cx="9820909" cy="648080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84810"/>
                <a:gridCol w="2608580"/>
                <a:gridCol w="1959609"/>
                <a:gridCol w="1957070"/>
                <a:gridCol w="1955800"/>
                <a:gridCol w="955040"/>
              </a:tblGrid>
              <a:tr h="391795"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spc="-25" dirty="0">
                          <a:latin typeface="Arial"/>
                          <a:cs typeface="Arial"/>
                        </a:rPr>
                        <a:t>N.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74422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TESTO</a:t>
                      </a:r>
                      <a:r>
                        <a:rPr sz="1000" b="1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10" dirty="0">
                          <a:latin typeface="Arial"/>
                          <a:cs typeface="Arial"/>
                        </a:rPr>
                        <a:t>DOMANDA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340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"A"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086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"B"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086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"C"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224790" marR="143510" indent="-6985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b="1" spc="-10" dirty="0">
                          <a:latin typeface="Arial"/>
                          <a:cs typeface="Arial"/>
                        </a:rPr>
                        <a:t>RISPOSTA ESATTA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ALIMENTANO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PARTICOLARE: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9558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CREPUSCOLARI,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CON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USCITE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DIURNE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PIÙ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FREQUENTI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PERIODO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AUTUNNALE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ED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INVERNALE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25095">
                        <a:lnSpc>
                          <a:spcPts val="1150"/>
                        </a:lnSpc>
                        <a:spcBef>
                          <a:spcPts val="99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INVERNO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RIDUCONO SIGNIFICATIVAMENTE</a:t>
                      </a:r>
                      <a:r>
                        <a:rPr sz="1000" spc="10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LORO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ATTIVITÀ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METABOLICA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4147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B244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8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38227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CENSIMENTI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CAMOSCIO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SI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EFFETTUANO</a:t>
                      </a:r>
                      <a:r>
                        <a:rPr sz="1000" spc="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PREVALENTEMENTE: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9969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CONTEGGIO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DEGLI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ANIMALI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NELLE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PRIME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ORE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MATTINO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SULLE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AREE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PASCOLO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PREVIA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RIPARTIZIONE</a:t>
                      </a:r>
                      <a:r>
                        <a:rPr sz="1000" spc="-5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DEL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TERRITORIO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SETTORI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ASSEGNAZIONE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AD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OGNI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SETTORE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PIÙ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OSSERVATORI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6667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L'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OSSERVAZIONE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DEGLI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ANIMALI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PRESENTI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SUL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TERRITORIO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LIMITROFO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PERCORSI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CAMPIONE PREDETERMINATI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7462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L'ORGANIZZAZIONE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BATTUTE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ATTE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FAR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TRANSITARE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GLI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ANIMALI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SCACCIATI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SU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LINEA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OSSERVATORI PREVENTIVAMENTE POSIZIONATI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4160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B245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5049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CENSIMENTI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CERVIDI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AREE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PEDEMONTANE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COLLINARI CARATTERIZZATE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COPERTURA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LATIFOGLIE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PRESSOCHÈ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UNIFORME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SI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EFFETTUANO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NORMA: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9969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CONTEGGIO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DEGLI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ANIMALI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NELLE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PRIME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ORE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MATTINO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SULLE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AREE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PASCOLO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PREVIA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RIPARTIZIONE</a:t>
                      </a:r>
                      <a:r>
                        <a:rPr sz="1000" spc="-5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DEL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TERRITORIO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SETTORI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ASSEGNAZIONE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AD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OGNI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SETTORE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PIÙ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OSSERVATORI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7589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L'ORGANIZZAZIONE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BATTUTE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ATTE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FAR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TRANSITARE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GLI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ANIMALI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SCACCIATI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SU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LINEA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OSSERVATORI PREVENTIVAMENTE POSIZIONATI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233679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L'OSSERVAZIONE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DEL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NUMERO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CESPUGLI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INTERESSATI</a:t>
                      </a:r>
                      <a:r>
                        <a:rPr sz="1000" spc="-5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DALLO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SFREGAMENTO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PULIZIA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PALCHI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DEI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CAPRIOLI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MASCHI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56083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B246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55181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MODO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EFFETTUANO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CENSIMENTI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COTURNICI?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8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2159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PUNTI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OSSERVAZIONE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DOVE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BINOCOLA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L'ATTIVITÀ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SOGGETTI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PRESENTI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DURANTE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ORE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PASTURA GIORNALIERA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3271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SU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AREE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CAMPIONE RICHIAMANDO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 I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MASCHI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PER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MEZZO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VERSO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PRODOTTO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DALLE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FEMMINE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QUANDO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SONO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DISPONIBILI ALL'ACCOPPIAMENTO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0287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SU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AREE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CAMPIONE IDENTIFICANDO</a:t>
                      </a:r>
                      <a:r>
                        <a:rPr sz="1000" spc="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MASCHI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TERRITORIALI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(E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QUINDI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POTENZIALI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NIDIATE)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NEL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PERIODO DELL'OVODEPOSIZIONE</a:t>
                      </a:r>
                      <a:r>
                        <a:rPr sz="1000" spc="5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6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LUGLIO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AGOSTO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VERIFICANDO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SUCCESSO RIPRODUTTIVO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CANI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DA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FERMA.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9779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B247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32434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MODO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EFFETTUANO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CENSIMENTI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GALLI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FORCELLI?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3937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RICHIAMI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SONORI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DURANTE</a:t>
                      </a:r>
                      <a:r>
                        <a:rPr sz="1000" spc="-5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L'OVODEPOSIZIONE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CANI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FERMA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IN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AGOSTO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8382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CONTEGGIANDO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MASCHI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ARENA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DURANTE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PERIODO DELL'OVODEPOSIZIONE</a:t>
                      </a:r>
                      <a:r>
                        <a:rPr sz="1000" spc="114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VERIFICANDO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SUCCESSO RIPRODUTTIVO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CANI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FERMA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AGOSTO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96520">
                        <a:lnSpc>
                          <a:spcPts val="1150"/>
                        </a:lnSpc>
                        <a:spcBef>
                          <a:spcPts val="99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VERIFICANDO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NUMERO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INDIVIDUI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INVOLANO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PASSAGGIO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OSSERVATORI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SU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PERCORSI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CAMPIONE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PREDETERMINATI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430847" y="550874"/>
          <a:ext cx="9820909" cy="646493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84810"/>
                <a:gridCol w="2608580"/>
                <a:gridCol w="1959609"/>
                <a:gridCol w="1957070"/>
                <a:gridCol w="1955800"/>
                <a:gridCol w="955040"/>
              </a:tblGrid>
              <a:tr h="391795"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spc="-25" dirty="0">
                          <a:latin typeface="Arial"/>
                          <a:cs typeface="Arial"/>
                        </a:rPr>
                        <a:t>N.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74422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TESTO</a:t>
                      </a:r>
                      <a:r>
                        <a:rPr sz="1000" b="1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10" dirty="0">
                          <a:latin typeface="Arial"/>
                          <a:cs typeface="Arial"/>
                        </a:rPr>
                        <a:t>DOMANDA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340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"A"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086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"B"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086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"C"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224790" marR="143510" indent="-6985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b="1" spc="-10" dirty="0">
                          <a:latin typeface="Arial"/>
                          <a:cs typeface="Arial"/>
                        </a:rPr>
                        <a:t>RISPOSTA ESATTA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</a:tr>
              <a:tr h="12700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B248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587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MODO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EFFETTUANO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NORMA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CENSIMENTI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LEPRI?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5016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DEFINENDO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DEGLI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INDICI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PRESENZA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CALCOLATI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NUMERO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DEGLI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ANIMALI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OSSERVATI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NOTTE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SUL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TERRITORIO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LIMITROFO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60" dirty="0">
                          <a:latin typeface="Arial MT"/>
                          <a:cs typeface="Arial MT"/>
                        </a:rPr>
                        <a:t>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PERCORSI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CAMPIONE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RISPETTO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ALL'AREA INDAGATA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7048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RAPPORTANDO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NUMERO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DEGLI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ANIMALI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OSSERVATI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LUNGO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PERCORSI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CAMPIONE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ALL'AREA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INDAGATA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(INDICE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PRESENZA)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55244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OSSERVANDO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PRIMO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MATTINO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NUMERO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LEPRI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PASCOLO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MEZZO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BINOCOLI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PUNTI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OSSERVAZIONE SOPRAELEVATI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1226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B249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8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42227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COSA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INTENDE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"ANATRE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DI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SUPERFICIE"?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33972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GLI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ANATIDI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CHE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FREQUENTANO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GENERALMENTE</a:t>
                      </a:r>
                      <a:r>
                        <a:rPr sz="1000" spc="-6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ACQUE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POCO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PROFONDE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SI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CIBANO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AFFONDANDO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ACQUA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SOLO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TESTA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PARTE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CORPO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7620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GLI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ANATIDI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VIVONO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SULLA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SUPERFICIE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DELL'ACQUA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QUANDO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NON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SONO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PASTURA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CAMPI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MAIS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8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34163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GLI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ANATIDI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PER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INVOLARSI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COMPIONO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LUNGHE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CORSE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SULLA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SUPERFICIE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DELL'ACQUA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1239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B250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58483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COSA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INTENDE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"ANATRE TUFFATRICI"?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5303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GLI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ANATIDI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CHE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RAGGIUNGONO</a:t>
                      </a:r>
                      <a:r>
                        <a:rPr sz="1000" spc="-6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SUPERFICIE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DELL'ACQUA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PICCHIATA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IMMERGENDOSI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CATTURARE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PESCI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ANCHE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AD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ALCUNI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METRI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SOTTO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PELO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DELL'ACQUA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9779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GLI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ANATIDI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TUFFANO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ABITUALMENTE</a:t>
                      </a:r>
                      <a:r>
                        <a:rPr sz="1000" spc="-7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NELL'ACQUA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POSATOI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POSTI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AD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UNA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CERTA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ALTEZZA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SULLE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RIVE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2065">
                        <a:lnSpc>
                          <a:spcPts val="1150"/>
                        </a:lnSpc>
                        <a:spcBef>
                          <a:spcPts val="99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ANATRE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CHE</a:t>
                      </a:r>
                      <a:r>
                        <a:rPr sz="1000" spc="50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PREDILIGONO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SPECCHI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D'ACQUA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PROFONDI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SI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IMMERGONO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APNEA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ANCHE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PARECCHI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METRI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PER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ALIMENTARSI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SUL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FONDO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56083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B251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8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22034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ANATRE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TUFFATRICI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FERME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SULLA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RIVA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COME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DIFFERENZIANO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DALLE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ANATRE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SUPERFICIE?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4953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NON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DIFFERENZIANO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AFFATTO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AVENDO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AMBEDUE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GRUPPI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BECCO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APPIATTITO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DITA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UNITE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MEMBRANA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INTERDIGITALE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(PIEDI PALMATI)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1557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POSTURA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PIÙ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VERTICALE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NECESSARIA</a:t>
                      </a:r>
                      <a:r>
                        <a:rPr sz="1000" spc="-5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FAR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RICADERE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PESO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BARICENTRICO</a:t>
                      </a:r>
                      <a:r>
                        <a:rPr sz="1000" spc="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ALL'INTERNO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DELL'AREA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PLANTARE,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STANTE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L'ATTACCATURA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ZAMPE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POSTA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PIÙ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INDIETRO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CORPO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RISPETTO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ALLE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ANATRE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SUPERFICIE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21590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SILHOUETTE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ALLUNGATA</a:t>
                      </a:r>
                      <a:r>
                        <a:rPr sz="1000" spc="-5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FUNZIONALE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CONSENTIRE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QUESTE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ANATIDI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SPINGERSI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PROFONDITÀ</a:t>
                      </a:r>
                      <a:r>
                        <a:rPr sz="1000" spc="-5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NELL'ACQUA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MINORE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ATTRITO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977900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B252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30924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NELLA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FASE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INVOLO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DALL'ACQUA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ESISTE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DIFFERENZA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TRA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LE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ANATRE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SUPERFICIE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QUELLE TUFFATRICI?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381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SÌ,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ANATRE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SUPERFICIE,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AVENDO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"PESO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SPECIFICO"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INFERIORE,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RIESCONO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SOLLEVARSI DALL'ACQUA ISTANTANEAMENTE</a:t>
                      </a:r>
                      <a:r>
                        <a:rPr sz="1000" spc="7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6129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NO,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AMBEDUE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GRUPPI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PRESENTANO</a:t>
                      </a:r>
                      <a:r>
                        <a:rPr sz="1000" spc="-6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DIFFICOLTÀ</a:t>
                      </a:r>
                      <a:r>
                        <a:rPr sz="1000" spc="-6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S'INVOLANO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DOPO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UNA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CORSA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FRENETICA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PIÙ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MENO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BREVE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SUL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PELO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DELL'ACQUA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0574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SÌ,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PERCHÉ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ANATRE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TUFFATRICI</a:t>
                      </a:r>
                      <a:r>
                        <a:rPr sz="1000" spc="-6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HANNO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DIFFICOLTÀ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FORNIRE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DOVUTA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SPINTA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LE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ZAMPE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STANTE L'ATTACCATURA</a:t>
                      </a:r>
                      <a:r>
                        <a:rPr sz="1000" spc="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</a:t>
                      </a:r>
                      <a:r>
                        <a:rPr sz="1000" spc="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CORPO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430847" y="550874"/>
          <a:ext cx="9820909" cy="621220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84810"/>
                <a:gridCol w="2608580"/>
                <a:gridCol w="1959609"/>
                <a:gridCol w="1957070"/>
                <a:gridCol w="1955800"/>
                <a:gridCol w="955040"/>
              </a:tblGrid>
              <a:tr h="391795"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spc="-25" dirty="0">
                          <a:latin typeface="Arial"/>
                          <a:cs typeface="Arial"/>
                        </a:rPr>
                        <a:t>N.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TESTO</a:t>
                      </a:r>
                      <a:r>
                        <a:rPr sz="1000" b="1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10" dirty="0">
                          <a:latin typeface="Arial"/>
                          <a:cs typeface="Arial"/>
                        </a:rPr>
                        <a:t>DOMANDA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340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"A"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086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"B"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086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"C"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224790" marR="143510" indent="-6985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b="1" spc="-10" dirty="0">
                          <a:latin typeface="Arial"/>
                          <a:cs typeface="Arial"/>
                        </a:rPr>
                        <a:t>RISPOSTA ESATTA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</a:tr>
              <a:tr h="2476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ELEMENTI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CATENA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1226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B008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39370" algn="ctr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CARNIVORI,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QUALE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FUNZIONE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HANNO?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381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CATTURARE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CERTO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NUMERO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PREDE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TRA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SOGGETTI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MENO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DOTATI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(AMMALATI,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FERITI,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PICCOLI,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ETC.)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ANCHE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PER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MANTENERE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SALUBRITÀ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LE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SPECIE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PREDA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8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6827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LIMITARE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NUMERO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DELLE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SPECIE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PREDA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8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7937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NESSUNA,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SONO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UN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ELEMENTO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DISTURBO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ALL'INTERNO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DIVERSE BIOCENOSI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1239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B009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249554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DECOMPOSITORI,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QUALE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FUNZIONE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HANNO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ALL'INTERNO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DIVERSI ECOSISTEMI?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8001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SCOMPORRE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GLI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ALIMENTI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MODO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RENDERLI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PIÙ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DIGERIBILI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22542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RIPULIRE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TERRITORIO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DALLE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CARCASSE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DEGLI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ANIMALI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MORTI ACCIDENTALMENTE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5143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TRASFORMARE</a:t>
                      </a:r>
                      <a:r>
                        <a:rPr sz="1000" spc="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LE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SOSTANZE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ORGANICHE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RESIDUE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(FOGLIE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SECCHE,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FECI,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CARCASSE,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ETC.)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ELEMENTI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INORGANICI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ASSIMILABILI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DALL'APPARATO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RADICALE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PIANTE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3784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B010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8224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VEGETALI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DOVE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OTTENGONO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L'ENERGIA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NECESSARIA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LORO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VITA?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18745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DALL'ACQUA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IRRIGAZIONE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LORO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FORNITA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8382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SE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AUTOPRODUCONO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ATTRAVERSO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UNA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REAZIONE BIOCHIMICA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DIRETTAMENTE</a:t>
                      </a:r>
                      <a:r>
                        <a:rPr sz="1000" spc="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DAL</a:t>
                      </a:r>
                      <a:r>
                        <a:rPr sz="1000" spc="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SUOLO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B011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52069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ALL'INTERNO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DATO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ECOSISTEMA</a:t>
                      </a:r>
                      <a:r>
                        <a:rPr sz="1000" spc="50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È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POSSIBILE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SUSSISTA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NUMERO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CARNIVORI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PARI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NUMERO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ANIMALI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APPARTENENTI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ALLE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SPECIE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PREDA?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5" dirty="0">
                          <a:latin typeface="Arial MT"/>
                          <a:cs typeface="Arial MT"/>
                        </a:rPr>
                        <a:t>NO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5" dirty="0">
                          <a:latin typeface="Arial MT"/>
                          <a:cs typeface="Arial MT"/>
                        </a:rPr>
                        <a:t>SÌ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6129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DIPENDE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DALLA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SPECIE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CUI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APPARTIENE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PREDATORE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8305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B012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4130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E'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CORRETTO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DIRE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SU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DATO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ECOSISTEMA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NUMERO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CARNIVORI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DIPENDE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DALLA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BIOMASSA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VEGETALE PRESENTE?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5778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SÌ,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PERCHÈ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NUMERO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DEGLI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ERBIVORI,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QUALI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SI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NUTRONO,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DIPENDE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DALLA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QUANTITÀ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CIBO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LORO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DISPONIBILE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52729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NO,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PERCHÉ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DIPENDE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QUALI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QUANTE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ALTRE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SPECIE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PREDATRICI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SONO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PRESENTI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8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46990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NO,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PERCHÉ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NON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SI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NUTRONO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VEGETALI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2700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B013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4605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E'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VERO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AVERE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MAGGIOR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NUMERO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STARNE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SU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DATO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TERRITORIO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BASTA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INCREMENTARE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NUMERO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STARNE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RILASCIATE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DURANTE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OPERAZIONI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RIPOPOLAMENTO?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38163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SÌ,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NUMERO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DEI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PREDATORI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NON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È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CONTRASTATO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MODO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ATTIVO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DALL'UOMO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20447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NO,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FANNO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DEGLI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ADEGUATI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RIPOPOLAMENTI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968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NO,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PERCHÉ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NUMERO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STARNE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POSSONO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VIVERE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SU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DATO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TERRITORIO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DIPENDE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DAL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GRADO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VOCAZIONALITÀ SPECIE-SPECIFICA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(ALIMENTAZIONE,</a:t>
                      </a:r>
                      <a:r>
                        <a:rPr sz="1000" spc="-7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POSSIBILITÀ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RIPRODUZIONE</a:t>
                      </a:r>
                      <a:r>
                        <a:rPr sz="1000" spc="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RIFUGIO)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430847" y="550874"/>
          <a:ext cx="9820909" cy="636651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84810"/>
                <a:gridCol w="2608580"/>
                <a:gridCol w="1959609"/>
                <a:gridCol w="1957070"/>
                <a:gridCol w="1955800"/>
                <a:gridCol w="955040"/>
              </a:tblGrid>
              <a:tr h="391795"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spc="-25" dirty="0">
                          <a:latin typeface="Arial"/>
                          <a:cs typeface="Arial"/>
                        </a:rPr>
                        <a:t>N.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74422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TESTO</a:t>
                      </a:r>
                      <a:r>
                        <a:rPr sz="1000" b="1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10" dirty="0">
                          <a:latin typeface="Arial"/>
                          <a:cs typeface="Arial"/>
                        </a:rPr>
                        <a:t>DOMANDA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"A"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086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"B"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086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"C"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224790" marR="143510" indent="-6985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b="1" spc="-10" dirty="0">
                          <a:latin typeface="Arial"/>
                          <a:cs typeface="Arial"/>
                        </a:rPr>
                        <a:t>RISPOSTA ESATTA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4859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DIFFERENZA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DALLE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ANATRE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TUFFATRICI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DEVONO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PRENDERE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VELOCITÀ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PER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L'INVOLO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RETROSTANTE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DELLE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STESSE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384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B253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COSA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INTENDE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FROLLATURA?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909955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SINONIMO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PUTREFAZIONE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98425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PROCESSO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PROVOCA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RIGIDITÀ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CADAVERICA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9209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PROCESSO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 DETERMINA</a:t>
                      </a:r>
                      <a:r>
                        <a:rPr sz="1000" spc="-7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L'ALLENTAMENTO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FIBRE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MUSCOLARI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8318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B254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37592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COSA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OCCORRE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FARE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DOPO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AVER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ABBATTUTO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ANIMALE?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9209">
                        <a:lnSpc>
                          <a:spcPts val="1150"/>
                        </a:lnSpc>
                        <a:spcBef>
                          <a:spcPts val="99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ACCERTARSI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L'ANIMALE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MORTO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INFILARLO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UN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CONTENITORE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PLASTICO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PER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NON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DISPERDERE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SANGUE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2255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ACCERTARSI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L'ANIMALE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MORTO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PROCEDERE ALL'EVISCERAZIONE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INDOSSANDO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GUANTI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IN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LATTICE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27305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SEZIONARE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CARCASSA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FACILITARNE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IL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TRASPORTO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3784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B255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07010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QUALI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SONO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PRINCIPALI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MALATTIE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CAMOSCIO?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9271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CHERATOCONGIUNTIVITE,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BRUCELLOSI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POLMONITE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BATTERICA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31775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RABBIA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SILVESTRE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LA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PSEUDOTUBERCOLOSI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L'EBHS,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TRICHENILLOSI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397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B256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0701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QUALI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SONO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PRINCIPALI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MALATTIE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LAGOMORFI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(LEPRE,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CONIGLIO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SELVATICO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ETC.)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8415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RABBIA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SILVESTRE,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LA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CHEROTOCONGIUNTIVITE</a:t>
                      </a:r>
                      <a:r>
                        <a:rPr sz="1000" spc="9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BRUCELLOSI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08585">
                        <a:lnSpc>
                          <a:spcPts val="1150"/>
                        </a:lnSpc>
                        <a:spcBef>
                          <a:spcPts val="99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L'EBHS,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MIXOMATOSI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LA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TULAREMIA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03505">
                        <a:lnSpc>
                          <a:spcPts val="1150"/>
                        </a:lnSpc>
                        <a:spcBef>
                          <a:spcPts val="99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ROGNA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SARCOPTICA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LA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TRICHINELLOSI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2430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B257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0701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QUALI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SONO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PRINCIPALI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MALATTIE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CINGHIALE?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31877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TULAREMIA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LA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CHERATOCONGIUNTIVITE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3177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RABBIA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SILVESTRE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LA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PSEUDOTUBERCOLOSI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0350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ROGNA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SARCOPTICA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LA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TRICHINELLOSI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B258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COSA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INTENDE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"ZOONOSI"?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10489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UN'AREA</a:t>
                      </a:r>
                      <a:r>
                        <a:rPr sz="1000" spc="-5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CIRCOSCRITTA</a:t>
                      </a:r>
                      <a:r>
                        <a:rPr sz="1000" spc="-5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DEL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CORPO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DELL'ANIMALE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CUI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OSSERVANO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SINTOMI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MALATTIA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04139">
                        <a:lnSpc>
                          <a:spcPts val="1150"/>
                        </a:lnSpc>
                        <a:spcBef>
                          <a:spcPts val="99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UNA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MALATTIA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FAUNA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SELVATICA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TRASMISSIBILE ALL'UOMO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44475">
                        <a:lnSpc>
                          <a:spcPts val="1150"/>
                        </a:lnSpc>
                        <a:spcBef>
                          <a:spcPts val="99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RECINTI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CUI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VIENE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ALLEVATA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SELVAGGINA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PRONTA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CACCIA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8453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B259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6573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COSA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INTENDE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"MORTALITÀ"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MALATTIA?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71755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VELOCITÀ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CUI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PORTA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MORTE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L'INDIVIDUO COLPITO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8288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VELOCITÀ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CUI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SI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DIFFONDE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SUL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TERRITORIO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699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RAPPORTO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TRA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NUMERO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ANIMALI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MORTI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NUMERO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ANIMALI</a:t>
                      </a:r>
                      <a:r>
                        <a:rPr sz="1000" spc="50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PRESENTI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B260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208279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COSA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INTENDE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"MORBILITÀ"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MALATTIA?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6225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PROPORZIONE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FRA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NUMERO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ANIMALI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AMMALATI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NUMERO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ANIMALI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PRESENTI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8288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VELOCITÀ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CUI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SI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DIFFONDE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SUL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TERRITORIO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3111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PERICOLOSITÀ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 L'UOMO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DOVUTA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ALL'INGESTIONE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CARNI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AFFETTE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QUESTA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MALATTIA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2430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B261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ZOONOSI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CURANO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2384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TERAPIA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ANTIBIOTICA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VACCINO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67359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DIPENDE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DALL'AGENTE PATOGENO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430847" y="550874"/>
          <a:ext cx="9820909" cy="63207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84810"/>
                <a:gridCol w="2608580"/>
                <a:gridCol w="1959609"/>
                <a:gridCol w="1957070"/>
                <a:gridCol w="1955800"/>
                <a:gridCol w="955040"/>
              </a:tblGrid>
              <a:tr h="391795"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spc="-25" dirty="0">
                          <a:latin typeface="Arial"/>
                          <a:cs typeface="Arial"/>
                        </a:rPr>
                        <a:t>N.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74422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TESTO</a:t>
                      </a:r>
                      <a:r>
                        <a:rPr sz="1000" b="1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10" dirty="0">
                          <a:latin typeface="Arial"/>
                          <a:cs typeface="Arial"/>
                        </a:rPr>
                        <a:t>DOMANDA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340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"A"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086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"B"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086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"C"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224790" marR="143510" indent="-6985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b="1" spc="-10" dirty="0">
                          <a:latin typeface="Arial"/>
                          <a:cs typeface="Arial"/>
                        </a:rPr>
                        <a:t>RISPOSTA ESATTA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</a:tr>
              <a:tr h="393700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B262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9339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QUALI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QUESTE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MALATTIE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PUO'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ESSERE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MORTALE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L'UOMO?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ROGNA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SARCOPTICA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L'EBHS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TRICHINELLOSI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2430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B263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9339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QUALI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QUESTE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MALATTIE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PUO'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ESSERE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MORTALE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L'UOMO?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TULAREMIA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RABBIA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SILVESTRE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BRUCELLOSI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3700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B264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9339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QUALI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QUESTE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MALATTIE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PUO'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ESSERE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MORTALE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L'UOMO?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CHERATOCONGIUNTIVITE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ROGNA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SARCOPTICA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74866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L'ECHINOCOCCOSI ALVEOLARE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1795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B265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889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L'UOMO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MODO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PUÒ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CONTRARRE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LEPTOSPIROSI?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33679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FREQUENTANDO</a:t>
                      </a:r>
                      <a:r>
                        <a:rPr sz="1000" spc="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AMBIENTI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ACQUE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STAGNANTI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6985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TRAMITE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PUNTURA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UNA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ZECCA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NON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È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ZOONOSI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8318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B266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7937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ANIMALE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ABBATTUTO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DEVE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ESSERE EVISCERATO?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381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SEMPRE,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IMPEDIRE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BATTERI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PRESENTI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NELL'APPARATO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INTESTINALE EVENTUALMENTE</a:t>
                      </a:r>
                      <a:r>
                        <a:rPr sz="1000" spc="5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LACERATO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PROPAGHINO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NELLE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CARNI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91440">
                        <a:lnSpc>
                          <a:spcPts val="1150"/>
                        </a:lnSpc>
                        <a:spcBef>
                          <a:spcPts val="99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SOLO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GRANDI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DIMENSIONI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DIMINUIRNE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PESO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TRASPORTARLO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PIÙ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AGEVOLMENTE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8796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SOLO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TEMPERATURA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AMBIENTE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SUPERA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20°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2430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B267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52768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L'ECHINOCOCCOSI</a:t>
                      </a:r>
                      <a:r>
                        <a:rPr sz="1000" spc="7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COLPISCE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NELL'UOMO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PREVALENTEMENTE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IL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FEGATO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POLMONI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L'INTESTINO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83121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B268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62230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COME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TRASPORTA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CAPO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ABBATTUTO?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5016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SECONDA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DELLE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DIMENSIONI,</a:t>
                      </a:r>
                      <a:r>
                        <a:rPr sz="1000" spc="-6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CERCANDO</a:t>
                      </a:r>
                      <a:r>
                        <a:rPr sz="1000" spc="-5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ASSICURARE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OGNI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CASO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IL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RAFFREDDAMENTO</a:t>
                      </a:r>
                      <a:r>
                        <a:rPr sz="1000" spc="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DELLE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CARNI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25730">
                        <a:lnSpc>
                          <a:spcPts val="1150"/>
                        </a:lnSpc>
                        <a:spcBef>
                          <a:spcPts val="99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AVVOLGENDOLO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TELO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PLASTICO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ED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INFILANDOLO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NELLO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ZAINO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NELLA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CACCIATORA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32080">
                        <a:lnSpc>
                          <a:spcPts val="1150"/>
                        </a:lnSpc>
                        <a:spcBef>
                          <a:spcPts val="995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TRASCINANDOLO</a:t>
                      </a:r>
                      <a:r>
                        <a:rPr sz="1000" spc="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</a:t>
                      </a:r>
                      <a:r>
                        <a:rPr sz="1000" spc="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SUOLO,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NON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EVISCERATO,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SE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TRATTASI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UNGULATO SELVATICO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2430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B269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9210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CHERATOCONGIUNTIVITE</a:t>
                      </a:r>
                      <a:r>
                        <a:rPr sz="1000" spc="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È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MORTALE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GLI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ANIMALI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COLPITI?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40029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MISURA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CIRCA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30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%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DEGLI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ANIMALI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INFETTI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3876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MISURA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CIRCA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70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%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DEGLI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ANIMALI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INFETTI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SEMPRE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B270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3048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NEL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CASO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VENGANO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SEGNALATI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CASI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DI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CHERATOCONGIUNTIVITE: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31877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DEVE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INTERVENIRE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ABBATTENDO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PIÙ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ALTO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NUMERO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POSSIBILE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ANIMALI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AMMALATI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10820">
                        <a:lnSpc>
                          <a:spcPts val="1150"/>
                        </a:lnSpc>
                        <a:spcBef>
                          <a:spcPts val="99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DEVE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MONITORARE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L'ESPANSIONE</a:t>
                      </a:r>
                      <a:r>
                        <a:rPr sz="1000" spc="-5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DELLA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MALATTIA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SUL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TERRITORIO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26034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DEVE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CHIUDERE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CACCIA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ALLA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SPECIE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INTERESSATA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8389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B271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23876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COS'È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PIANO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ERADICAZIONE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UNA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DETERMINATA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PATOLOGIA?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58419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COMPLESSO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MISURE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VOLTE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ALL'ELIMINAZIONE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MALATTIA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DATO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CONTESTO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TERRITORIALE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33350" algn="just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PIANO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ABBATTIMENTO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VOLTO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ALL'ELIMINAZIONE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TUTTI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GLI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ANIMALI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COLPITI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89535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UNA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CAMPAGNA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VACCINALE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RIVOLTA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TUTTI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GLI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ANIMALI PRESENTI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397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B272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ZECCHE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SONO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RESPONSABILI: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5146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DELLA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BORELLIOSI,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DELL'ENCEFALITE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DELLA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FEBBRE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Q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9080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DELLA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LEPTOSPIROSI,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DELLA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TRICHINELLOSI</a:t>
                      </a:r>
                      <a:r>
                        <a:rPr sz="1000" spc="-6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E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DELL'ECHINOCCOCCOSI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96520">
                        <a:lnSpc>
                          <a:spcPts val="1150"/>
                        </a:lnSpc>
                        <a:spcBef>
                          <a:spcPts val="99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TUTTE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MALATTIE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DEGLI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ANIMALI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SANGUE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CALDO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430847" y="550874"/>
          <a:ext cx="9820909" cy="64122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84810"/>
                <a:gridCol w="2608580"/>
                <a:gridCol w="1959609"/>
                <a:gridCol w="1957070"/>
                <a:gridCol w="1955800"/>
                <a:gridCol w="955040"/>
              </a:tblGrid>
              <a:tr h="391795"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spc="-25" dirty="0">
                          <a:latin typeface="Arial"/>
                          <a:cs typeface="Arial"/>
                        </a:rPr>
                        <a:t>N.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74422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TESTO</a:t>
                      </a:r>
                      <a:r>
                        <a:rPr sz="1000" b="1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10" dirty="0">
                          <a:latin typeface="Arial"/>
                          <a:cs typeface="Arial"/>
                        </a:rPr>
                        <a:t>DOMANDA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340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"A"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086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"B"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086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"C"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224790" marR="143510" indent="-6985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b="1" spc="-10" dirty="0">
                          <a:latin typeface="Arial"/>
                          <a:cs typeface="Arial"/>
                        </a:rPr>
                        <a:t>RISPOSTA ESATTA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</a:tr>
              <a:tr h="5397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B273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RABBIA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SILVESTRE: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35255">
                        <a:lnSpc>
                          <a:spcPts val="1150"/>
                        </a:lnSpc>
                        <a:spcBef>
                          <a:spcPts val="99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COLPISCE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SOLO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VOLPE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CANE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98425" algn="just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COLPISCE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POTENZIALMENTE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TUTTI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GLI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ANIMALI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SANGUE CALDO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660400">
                        <a:lnSpc>
                          <a:spcPts val="1150"/>
                        </a:lnSpc>
                        <a:spcBef>
                          <a:spcPts val="99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COLPISCE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SOLO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GLI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UNGULATI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384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B274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0541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QUALI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SONO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SINTOMI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DELL'INFEZIONE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RABBIA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SILVESTRE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NEGLI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ANIMALI?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NESSUN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SINTOMO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EVIDENTE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99109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PERDITA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PELO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SU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SPECIFICHE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ZONE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DEL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CORPO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9558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COMPORTAMENTI</a:t>
                      </a:r>
                      <a:r>
                        <a:rPr sz="1000" spc="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ANOMALI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(PIÙ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AGGRESSIVI,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PIÙ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CONFIDENTI)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B275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220979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QUALI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SONO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SINTOMI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ROGNA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SARCOPTICA?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NESSUN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SINTOMO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EVIDENTE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6482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PERDITA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PELO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SU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SPECIFICHE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ZONE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DEL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CORPO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PRESENZA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CROSTE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DIFFUSE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50825">
                        <a:lnSpc>
                          <a:spcPts val="1150"/>
                        </a:lnSpc>
                        <a:spcBef>
                          <a:spcPts val="99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PALPEBRE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TUMEFATTE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ED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OCCHI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SPORCHI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PRESENZA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PUS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8389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B276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93980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COME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PUÒ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RICONOSCERSI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DISTANZA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UNGULATO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AFFETTO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DA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CHERATOCONGIUNTIVITE?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3556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DIFFICOLTÀ</a:t>
                      </a:r>
                      <a:r>
                        <a:rPr sz="1000" spc="-6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DEAMBULATORIE,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MOVIMENTO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CIRCOLO,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LACRIMAZIONE</a:t>
                      </a:r>
                      <a:r>
                        <a:rPr sz="1000" spc="-6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ABBONDANTE,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OCCHI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BIANCASTRI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6192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PERDITA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PELO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CROSTE DIFFUSE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55244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BAVA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BOCCA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RIGIDITÀ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DEGLI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ARTI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3700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B277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BRUCELLOSI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COLPISCE: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1846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FEGATO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SISTEMA NERVOSO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7208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L'APPARATO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GENITALE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LE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ARTICOLAZIONI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POLMONI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TRACHEA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8453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B278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COS'È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RABBIA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SILVESTRE?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19710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UNA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MALATTIA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VIRALE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CHE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COLPISCE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SISTEMA NERVOSO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66370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UNA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MALATTIA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BATTERICA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COLPISCE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L'APPARATO RESPIRATORIO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1653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UNA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PARASSITOSI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CHE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INTERESSA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FIBRE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MUSCOLARI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DEGLI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ANIMALI INFETTI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B279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1112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QUALI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SONO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SPECIE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FAUNISTICHE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MAGGIORMENTE</a:t>
                      </a:r>
                      <a:r>
                        <a:rPr sz="1000" spc="-6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RESPONSABILI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DELL'EVENTUALE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CONTAGIO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RABBIA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SILVESTRE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ALL'UOMO?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5016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VOLPE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ALTRI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CARNIVORI SELVATICI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5367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GLI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UNGULATI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SELVATICI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ED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PARTICOLARE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CERVIDI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CINGHIALE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1226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B280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7272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QUALI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SONO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MODALITÀ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ED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RISCHI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INFEZIONE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RABBIA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SILVESTRE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L'UOMO?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222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MANIPOLAZIONE</a:t>
                      </a:r>
                      <a:r>
                        <a:rPr sz="1000" spc="-5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DELLE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CARCASSE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FRESCHE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SENZA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NECESSARIE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PRECAUZIONI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(USO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GUANTI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LATTICE</a:t>
                      </a:r>
                      <a:r>
                        <a:rPr sz="1000" spc="50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ED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EVITARE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CONTATTI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DELLE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MANI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SPORCHE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LE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MUCOSE)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62230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CONSUMO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CARNI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ANIMALI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INFETTI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SENZA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UN'ADEGUATA</a:t>
                      </a:r>
                      <a:r>
                        <a:rPr sz="1000" spc="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COTTURA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OVVERO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LUNGO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PERIODO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CONGELAMENTO</a:t>
                      </a:r>
                      <a:r>
                        <a:rPr sz="1000" spc="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DELLE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CARNI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STESSE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8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82550">
                        <a:lnSpc>
                          <a:spcPts val="1150"/>
                        </a:lnSpc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CONTATTO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SALIVA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ANIMALE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INFETTO, GENERALMENTE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ATTRAVERSO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MORSO.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B281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COS'È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BRUCELLOSI?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7556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E'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MALATTIA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VIRALE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CHE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COLPISCE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SISTEMA NERVOSO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1557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E'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MALATTIA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BATTERICA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COLPISCE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GLI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ORGANI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GENITALI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PROVOCANDO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INOLTRE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INFIAMMAZIONE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1653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UNA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PARASSITOSI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CHE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INTERESSA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FIBRE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MUSCOLARI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DEGLI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ANIMALI INFETTI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430847" y="550874"/>
          <a:ext cx="9820909" cy="631062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84810"/>
                <a:gridCol w="2608580"/>
                <a:gridCol w="1959609"/>
                <a:gridCol w="1957070"/>
                <a:gridCol w="1955800"/>
                <a:gridCol w="955040"/>
              </a:tblGrid>
              <a:tr h="391795"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spc="-25" dirty="0">
                          <a:latin typeface="Arial"/>
                          <a:cs typeface="Arial"/>
                        </a:rPr>
                        <a:t>N.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74422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TESTO</a:t>
                      </a:r>
                      <a:r>
                        <a:rPr sz="1000" b="1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10" dirty="0">
                          <a:latin typeface="Arial"/>
                          <a:cs typeface="Arial"/>
                        </a:rPr>
                        <a:t>DOMANDA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340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"A"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086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"B"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086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"C"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224790" marR="143510" indent="-6985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b="1" spc="-10" dirty="0">
                          <a:latin typeface="Arial"/>
                          <a:cs typeface="Arial"/>
                        </a:rPr>
                        <a:t>RISPOSTA ESATTA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</a:tr>
              <a:tr h="5397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6286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ALLE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ARTICOLAZIONI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NEGLI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UNGULATI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SELVATICI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CHE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DOMESTICI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8453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B282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20979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QUALI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SONO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SPECIE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FAUNISTICHE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MAGGIORMENTE</a:t>
                      </a:r>
                      <a:r>
                        <a:rPr sz="1000" spc="-6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RESPONSABILI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DELL'EVENTUALE</a:t>
                      </a:r>
                      <a:r>
                        <a:rPr sz="1000" spc="-5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CONTAGIO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BRUCELLOSI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ALL'UOMO?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5016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VOLPE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ALTRI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CARNIVORI SELVATICI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30988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GLI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UNGULATI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RUMINANTI SELVATICI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CINGHIALE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9779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B283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7272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QUALI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SONO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MODALITÀ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ED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RISCHI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INFEZIONE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BRUCELLOSI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PER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L'UOMO?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9969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MANIPOLAZIONE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ANIMALI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INFETTI,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LORO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VISCERI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CONTATTO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ESCRETI,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LATTE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RESIDUI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PARTO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6223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CONSUMO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CARNI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ANIMALI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INFETTI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SENZA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UN'ADEGUATA</a:t>
                      </a:r>
                      <a:r>
                        <a:rPr sz="1000" spc="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COTTURA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OVVERO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LUNGO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PERIODO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CONGELAMENTO</a:t>
                      </a:r>
                      <a:r>
                        <a:rPr sz="1000" spc="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DELLE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CARNI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STESSE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82550">
                        <a:lnSpc>
                          <a:spcPts val="1150"/>
                        </a:lnSpc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CONTATTO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SALIVA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ANIMALE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INFETTO, GENERALMENTE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ATTRAVERSO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MORSO.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82994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B284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COS'È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TULAREMIA?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20345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UNA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PARASSITOSI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CHE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INTERESSA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FIBRE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MUSCOLARI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DEGLI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ANIMALI INFETTI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7493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E'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MALATTIA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VIRALE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CHE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COLPISCE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SISTEMA NERVOSO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1430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E'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MALATTIA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BATTERICA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COLPISCE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PARTICOLARE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RODITORI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LAGOMORFI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SELVATICI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(LEPRI,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MINILEPRI,ETC)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B285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20979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QUALI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SONO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SPECIE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FAUNISTICHE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MAGGIORMENTE</a:t>
                      </a:r>
                      <a:r>
                        <a:rPr sz="1000" spc="-6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RESPONSABILI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DELL'EVENTUALE</a:t>
                      </a:r>
                      <a:r>
                        <a:rPr sz="1000" spc="-5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CONTAGIO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TULAREMIA</a:t>
                      </a:r>
                      <a:r>
                        <a:rPr sz="1000" spc="-5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ALL'UOMO?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2128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LEPRE,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MINILEPRE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CONIGLIO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SELVATICO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30988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GLI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UNGULATI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RUMINANTI SELVATICI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CINGHIALE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8453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B286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72720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QUALI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SONO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MODALITÀ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ED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RISCHI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INFEZIONE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TULAREMIA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PER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L'UOMO?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318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MANIPOLAZIONE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ANIMALI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INFETTI,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CONSUMO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ALIMENTARE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CARNI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CRUDE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POCO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COTTE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28829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GESTIONE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UN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ALLEVAMENTO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CUNICOLO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8255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CONTATTO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SALIVA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ANIMALE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INFETTO, GENERALMENTE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ATTRAVERSO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MORSO.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9779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B287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57834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COS'È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TUBERCOLOSI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CHE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COLPISCE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GLI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ANIMALI?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22034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UNA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PARASSITOSI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CHE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INTERESSA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FIBRE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MUSCOLARI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DEGLI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ANIMALI INFETTI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7493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E'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MALATTIA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VIRALE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CHE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COLPISCE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SISTEMA NERVOSO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1430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E'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MALATTIA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BATTERICA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COLPISCE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PARTICOLARE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POLMONI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L'APPARATO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GASTRO-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INTESTINALE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RELATIVI LINFONODI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38480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B288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20979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QUALI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SONO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SPECIE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FAUNISTICHE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MAGGIORMENTE</a:t>
                      </a:r>
                      <a:r>
                        <a:rPr sz="1000" spc="-6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RESPONSABILI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DELL'EVENTUALE</a:t>
                      </a:r>
                      <a:r>
                        <a:rPr sz="1000" spc="-5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CONTAGIO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2128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LEPRE,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MINILEPRE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CONIGLIO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SELVATICO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3271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GLI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UNGULATI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COMPRESO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IL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CINGHIALE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GLI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UCCELLI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MIGRATORI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430847" y="550874"/>
          <a:ext cx="9820909" cy="631380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84810"/>
                <a:gridCol w="2608580"/>
                <a:gridCol w="1959609"/>
                <a:gridCol w="1957070"/>
                <a:gridCol w="1955800"/>
                <a:gridCol w="955040"/>
              </a:tblGrid>
              <a:tr h="391795"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spc="-25" dirty="0">
                          <a:latin typeface="Arial"/>
                          <a:cs typeface="Arial"/>
                        </a:rPr>
                        <a:t>N.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74422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TESTO</a:t>
                      </a:r>
                      <a:r>
                        <a:rPr sz="1000" b="1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10" dirty="0">
                          <a:latin typeface="Arial"/>
                          <a:cs typeface="Arial"/>
                        </a:rPr>
                        <a:t>DOMANDA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340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"A"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086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"B"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086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"C"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224790" marR="143510" indent="-6985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b="1" spc="-10" dirty="0">
                          <a:latin typeface="Arial"/>
                          <a:cs typeface="Arial"/>
                        </a:rPr>
                        <a:t>RISPOSTA ESATTA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</a:tr>
              <a:tr h="2476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TUBERCOLOSI</a:t>
                      </a:r>
                      <a:r>
                        <a:rPr sz="1000" spc="-6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ALL'UOMO?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26873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B289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8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7272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QUALI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SONO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MODALITÀ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ED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RISCHI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INFEZIONE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TUBERCOLOSI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PER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L'UOMO?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8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4859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CONSUMO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ALIMENTARE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CARNI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CRUDE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POCO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COTTE,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OVVERO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NON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CONGELATE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LUNGO PERIODO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3208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MANIPOLAZIONE</a:t>
                      </a:r>
                      <a:r>
                        <a:rPr sz="1000" spc="-5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DELLE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CARCASSE</a:t>
                      </a:r>
                      <a:r>
                        <a:rPr sz="1000" spc="-5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FRESCHE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SENZA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NECESSARIE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PRECAUZIONI,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L'USO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GUANTI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LATTICE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SUCCESSIVO</a:t>
                      </a:r>
                      <a:r>
                        <a:rPr sz="1000" spc="-5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CONTATTO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MANI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SPORCHE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CON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MUCOSE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8255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CONTATTO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SALIVA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ANIMALE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INFETTO, GENERALMENTE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ATTRAVERSO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MORSO.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B290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COS'È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LEPTOSPIROSI?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2034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UNA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PARASSITOSI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CHE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INTERESSA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FIBRE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MUSCOLARI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DEGLI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ANIMALI INFETTI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74930">
                        <a:lnSpc>
                          <a:spcPts val="1150"/>
                        </a:lnSpc>
                        <a:spcBef>
                          <a:spcPts val="99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E'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MALATTIA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VIRALE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CHE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COLPISCE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SISTEMA NERVOSO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9685">
                        <a:lnSpc>
                          <a:spcPts val="1150"/>
                        </a:lnSpc>
                        <a:spcBef>
                          <a:spcPts val="99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E'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MALATTIA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BATTERICA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COLPISCE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PARTICOLARE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RENI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FEGATO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82994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B291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20979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QUALI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SONO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SPECIE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FAUNISTICHE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MAGGIORMENTE</a:t>
                      </a:r>
                      <a:r>
                        <a:rPr sz="1000" spc="-6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RESPONSABILI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DELL'EVENTUALE</a:t>
                      </a:r>
                      <a:r>
                        <a:rPr sz="1000" spc="-5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CONTAGIO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LEPTOSPIROSI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ALL'UOMO?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7239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TOPI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NUTRIE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TRAMITE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L'EMISSIONE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URINE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INFETTE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AMBIENTE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UMIDO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OVE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BATTERIO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PERSISTE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A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LUNGO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8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30988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GLI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UNGULATI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RUMINANTI SELVATICI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8953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L'AVIFAUNA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GENERE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CON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DEIEZIONI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POSSONO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RILASCIARE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AMBIENTE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NATURALE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AREA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ANTROPIZZATA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8318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B292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7272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QUALI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SONO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MODALITÀ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ED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RISCHI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INFEZIONE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LEPTOSPIROSI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PER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L'UOMO?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3180">
                        <a:lnSpc>
                          <a:spcPts val="1150"/>
                        </a:lnSpc>
                        <a:spcBef>
                          <a:spcPts val="99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MANIPOLAZIONE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ANIMALI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INFETTI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CONSUMO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ALIMENTARE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CARNI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CRUDE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POCO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COTTE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1176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CONTATTO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ACQUA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INQUINATA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DALLE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URINE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DEGLI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ANIMALI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INFETTI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ATTRAVERSO</a:t>
                      </a:r>
                      <a:r>
                        <a:rPr sz="1000" spc="-7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MICROLESIONI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CUTANEE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MUCOSE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82550">
                        <a:lnSpc>
                          <a:spcPts val="1150"/>
                        </a:lnSpc>
                        <a:spcBef>
                          <a:spcPts val="995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CONTATTO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SALIVA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ANIMALE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INFETTO, GENERALMENTE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ATTRAVERSO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MORSO.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8453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B293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COS'È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SALMONELLOSI?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30099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UN'INFEZIONE</a:t>
                      </a:r>
                      <a:r>
                        <a:rPr sz="1000" spc="-6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BATTERICA INTESTINALE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74930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E'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MALATTIA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VIRALE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CHE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COLPISCE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SISTEMA NERVOSO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1653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UNA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PARASSITOSI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CHE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INTERESSA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FIBRE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MUSCOLARI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DEGLI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ANIMALI INFETTI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B294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20979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QUALI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SONO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SPECIE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FAUNISTICHE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MAGGIORMENTE</a:t>
                      </a:r>
                      <a:r>
                        <a:rPr sz="1000" spc="-6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RESPONSABILI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DELL'EVENTUALE</a:t>
                      </a:r>
                      <a:r>
                        <a:rPr sz="1000" spc="-5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CONTAGIO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SALMONELLOSI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ALL'UOMO?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2128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LEPRE,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MINILEPRE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CONIGLIO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SELVATICO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30988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GLI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UNGULATI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RUMINANTI SELVATICI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8542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L'AVIFAUNA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GENERE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PARTICOLARE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GLI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ANATIDI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8453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B295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72720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QUALI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SONO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MODALITÀ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ED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RISCHI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INFEZIONE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SALMONELLOSI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PER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L'UOMO?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339725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CONSUMO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PRODOTTI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ANIMALI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(CARNI,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VISCERI, UOVA,ETC.)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28829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GESTIONE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UN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ALLEVAMENTO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CUNICOLO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8255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CONTATTO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SALIVA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ANIMALE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INFETTO, GENERALMENTE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ATTRAVERSO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MORSO.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430847" y="550874"/>
          <a:ext cx="9820909" cy="631062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84810"/>
                <a:gridCol w="2608580"/>
                <a:gridCol w="1959609"/>
                <a:gridCol w="1957070"/>
                <a:gridCol w="1955800"/>
                <a:gridCol w="955040"/>
              </a:tblGrid>
              <a:tr h="391795"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spc="-25" dirty="0">
                          <a:latin typeface="Arial"/>
                          <a:cs typeface="Arial"/>
                        </a:rPr>
                        <a:t>N.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74422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TESTO</a:t>
                      </a:r>
                      <a:r>
                        <a:rPr sz="1000" b="1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10" dirty="0">
                          <a:latin typeface="Arial"/>
                          <a:cs typeface="Arial"/>
                        </a:rPr>
                        <a:t>DOMANDA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340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"A"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"B"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"C"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224790" marR="143510" indent="-6985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b="1" spc="-10" dirty="0">
                          <a:latin typeface="Arial"/>
                          <a:cs typeface="Arial"/>
                        </a:rPr>
                        <a:t>RISPOSTA ESATTA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B296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COS'È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TRICHINELLOSI?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30099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UN'INFEZIONE</a:t>
                      </a:r>
                      <a:r>
                        <a:rPr sz="1000" spc="-6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BATTERICA INTESTINALE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74930">
                        <a:lnSpc>
                          <a:spcPts val="1150"/>
                        </a:lnSpc>
                        <a:spcBef>
                          <a:spcPts val="99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E'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MALATTIA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VIRALE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CHE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COLPISCE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SISTEMA NERVOSO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1653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UNA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PARASSITOSI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CHE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INTERESSA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FIBRE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MUSCOLARI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DEGLI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ANIMALI INFETTI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8453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B297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20979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QUALI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SONO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SPECIE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FAUNISTICHE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MAGGIORMENTE</a:t>
                      </a:r>
                      <a:r>
                        <a:rPr sz="1000" spc="-6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RESPONSABILI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DELL'EVENTUALE</a:t>
                      </a:r>
                      <a:r>
                        <a:rPr sz="1000" spc="-5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CONTAGIO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TRICHINELLOSI</a:t>
                      </a:r>
                      <a:r>
                        <a:rPr sz="1000" spc="-6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ALL'UOMO?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IL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CINGHIALE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30988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GLI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UNGULATI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RUMINANTI SELVATICI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8542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L'AVIFAUNA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GENERE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PARTICOLARE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GLI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ANATIDI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1239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B298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7272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QUALI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SONO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MODALITÀ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ED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RISCHI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INFEZIONE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TRICHINELLOSI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PER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L'UOMO?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48590">
                        <a:lnSpc>
                          <a:spcPts val="1150"/>
                        </a:lnSpc>
                        <a:spcBef>
                          <a:spcPts val="99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CONSUMO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ALIMENTARE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CARNI</a:t>
                      </a:r>
                      <a:r>
                        <a:rPr sz="1000" spc="229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CRUDE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POCO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COTTE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NON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PREVENTIVAMENTE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CONGELATE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TEMPO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MEDIO-LUNGO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032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MANIPOLAZIONE</a:t>
                      </a:r>
                      <a:r>
                        <a:rPr sz="1000" spc="-5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DELLE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CARCASSE</a:t>
                      </a:r>
                      <a:r>
                        <a:rPr sz="1000" spc="-5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FRESCHE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SENZA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NECESSARIE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PRECAUZIONI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(USO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GUANTI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LATTICE</a:t>
                      </a:r>
                      <a:r>
                        <a:rPr sz="1000" spc="50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ED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EVITARE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CONTATTI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DELLE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MANI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SPORCHE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LE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MUCOSE)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82550">
                        <a:lnSpc>
                          <a:spcPts val="1150"/>
                        </a:lnSpc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CONTATTO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SALIVA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ANIMALE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INFETTO, GENERALMENTE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ATTRAVERSO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MORSO.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3784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B299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COS'È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ECHINOCOCCOSI?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300990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UN'INFEZIONE</a:t>
                      </a:r>
                      <a:r>
                        <a:rPr sz="1000" spc="-6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BATTERICA INTESTINALE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7493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E'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MALATTIA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VIRALE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CHE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COLPISCE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SISTEMA NERVOSO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861694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E'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UNA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MALATTIA PARASSITARIA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8318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B300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20979">
                        <a:lnSpc>
                          <a:spcPts val="1150"/>
                        </a:lnSpc>
                        <a:spcBef>
                          <a:spcPts val="99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QUALI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SONO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SPECIE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FAUNISTICHE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MAGGIORMENTE</a:t>
                      </a:r>
                      <a:r>
                        <a:rPr sz="1000" spc="-6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RESPONSABILI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DELL'EVENTUALE</a:t>
                      </a:r>
                      <a:r>
                        <a:rPr sz="1000" spc="-5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CONTAGIO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ECHINOCOCCOSI</a:t>
                      </a:r>
                      <a:r>
                        <a:rPr sz="1000" spc="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ALL'UOMO?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2128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LEPRE,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MINILEPRE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CONIGLIO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SELVATICO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3429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VOLPE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(PIÙ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FREQUENTEMENTE</a:t>
                      </a:r>
                      <a:r>
                        <a:rPr sz="1000" spc="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CANE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DOMESTICO)</a:t>
                      </a:r>
                      <a:r>
                        <a:rPr sz="1000" spc="-6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ATTRAVERSO</a:t>
                      </a:r>
                      <a:r>
                        <a:rPr sz="1000" spc="-6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LE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UOVA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PRESENTI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SUL</a:t>
                      </a:r>
                      <a:r>
                        <a:rPr sz="1000" spc="50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PROPRIO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PELO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8542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L'AVIFAUNA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GENERE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PARTICOLARE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GLI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ANATIDI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97663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B301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8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64465" algn="just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QUALI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SONO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MODALITÀ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ED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RISCHI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INFEZIONE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ECHINOCOCCOSI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PER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L'UOMO?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8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261620" algn="just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CONSUMO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ALIMENTARE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CARNI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VISCERI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CRUDI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POCO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COTTI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254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TOCCANDO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MUCOSE</a:t>
                      </a:r>
                      <a:r>
                        <a:rPr sz="1000" spc="50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ORALI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MANI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CONTAMINATE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INGERENDO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ALIMENTI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(ORTAGGI,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FRUTTI</a:t>
                      </a:r>
                      <a:r>
                        <a:rPr sz="1000" spc="50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BOSCO,ETC.)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IMBRATTATI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FECI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ANIMALI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INFESTATI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82550">
                        <a:lnSpc>
                          <a:spcPts val="1150"/>
                        </a:lnSpc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CONTATTO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SALIVA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ANIMALE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INFETTO, GENERALMENTE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ATTRAVERSO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MORSO.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8318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B302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32702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NELL'EVISCERAZIONE</a:t>
                      </a:r>
                      <a:r>
                        <a:rPr sz="1000" spc="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DEI</a:t>
                      </a:r>
                      <a:r>
                        <a:rPr sz="1000" spc="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CAPI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ABBATTUTI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FINE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EVIDENZIARE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POTENZIALI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PATOLOGIE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ATTO,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IL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CACCIATORE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DEVE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PRESTARE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PARTICOLARE</a:t>
                      </a:r>
                      <a:r>
                        <a:rPr sz="1000" spc="-5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ATTENZIONE</a:t>
                      </a:r>
                      <a:r>
                        <a:rPr sz="1000" spc="-5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A: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85725">
                        <a:lnSpc>
                          <a:spcPts val="1150"/>
                        </a:lnSpc>
                        <a:spcBef>
                          <a:spcPts val="99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EVENTUALI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VISTOSE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ALTERAZIONI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PARASSITOSI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DELL'APPARATO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BRONCO-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POLMONARE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FEGATO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4795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FLUIDITÀ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SANGUE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DEI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LIQUIDI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INTERNI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2446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RIGIDITÀ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MUSCOLARE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DEGLI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ARTI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46379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B303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NEL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CASO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SOSPETTA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PATOLOGIA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IN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CONSUMARE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CARNI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8890" algn="ctr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FARLO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PRESENTE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CENTRO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46355" algn="ctr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PORTARE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L'ANIMALE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PRESSO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430847" y="550874"/>
          <a:ext cx="9820909" cy="644207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84810"/>
                <a:gridCol w="2608580"/>
                <a:gridCol w="1959609"/>
                <a:gridCol w="1957070"/>
                <a:gridCol w="1955800"/>
                <a:gridCol w="955040"/>
              </a:tblGrid>
              <a:tr h="391795"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spc="-25" dirty="0">
                          <a:latin typeface="Arial"/>
                          <a:cs typeface="Arial"/>
                        </a:rPr>
                        <a:t>N.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R="736600" algn="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TESTO</a:t>
                      </a:r>
                      <a:r>
                        <a:rPr sz="1000" b="1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10" dirty="0">
                          <a:latin typeface="Arial"/>
                          <a:cs typeface="Arial"/>
                        </a:rPr>
                        <a:t>DOMANDA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340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"A"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086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"B"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086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"C"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224790" marR="143510" indent="-6985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b="1" spc="-10" dirty="0">
                          <a:latin typeface="Arial"/>
                          <a:cs typeface="Arial"/>
                        </a:rPr>
                        <a:t>RISPOSTA ESATTA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</a:tr>
              <a:tr h="9779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36131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CAPO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FAUNA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SELVATICA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ABBATTUTO,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CACCIATORE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DEVE: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36703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ESCLUSIVAMENTE</a:t>
                      </a:r>
                      <a:r>
                        <a:rPr sz="1000" spc="-7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DOPO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PROLUNGATA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COTTURA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0858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CONTROLLO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DELL'A.T.C.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C.A.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RICHIEDERE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IL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RICONOSCIMENTO</a:t>
                      </a:r>
                      <a:r>
                        <a:rPr sz="1000" spc="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CAPO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SANITARIO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3271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LABORATORI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SERVIZIO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VETERINARIO</a:t>
                      </a:r>
                      <a:r>
                        <a:rPr sz="1000" spc="-6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DELL'ASL COMPETENTE TERRITORIALMENTE</a:t>
                      </a:r>
                      <a:r>
                        <a:rPr sz="1000" spc="8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PER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SOTTOPORLO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DOVUTI CONTROLLI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1226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B304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8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6383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NEL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CASO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CACCIATORE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INTENDA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PREPARARE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DEGLI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INSACCATI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LE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CARNI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ANIMALE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ABBATTUTO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DOVRÀ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PREVENTIVAMENTE: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07314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PORTARE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CARCASSA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DELL'ANIMALE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PRESSO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LABORATORIO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SERVIZIO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VETERINARIO</a:t>
                      </a:r>
                      <a:r>
                        <a:rPr sz="1000" spc="-5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DELL'ASL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COMPETENTE</a:t>
                      </a:r>
                      <a:r>
                        <a:rPr sz="1000" spc="-6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PER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SOTTOPORLO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DOVUTI CONTROLLI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8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32321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TRATTARE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CARNI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CON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ABBONDANTE</a:t>
                      </a:r>
                      <a:r>
                        <a:rPr sz="1000" spc="-6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SALE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8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259079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NON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CONSUMARE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GLI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INSACCATI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PRIMA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UN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PROLUNGATO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PERIODO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STAGIONATURA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47650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B305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735965" algn="r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QUALE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SPECIE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TRATTA?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STARNA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QUAGLIA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FAGIANO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45745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B306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735965" algn="r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QUALE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SPECIE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TRATTA?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TORTORA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COLOMBACCIO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MERLO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FEMMINA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47650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B307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735965" algn="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QUALE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SPECIE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TRATTA?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QUAGLIA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FAGIANO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FEMMINA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STARNA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46379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B308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735965" algn="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QUALE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SPECIE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TRATTA?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FAGIANO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FEMMINA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PERNICE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ROSSA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STARNA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47650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B309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735965" algn="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QUALE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SPECIE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TRATTA?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CESENA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TORDO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BOTTACCIO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NOCCIOLAIA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45745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B310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735965" algn="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QUALE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SPECIE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TRATTA?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CESENA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MERLO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FEMMINA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TORDO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BOTTACCIO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47650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B311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735965" algn="r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QUALE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SPECIE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TRATTA?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MERLO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TORDELA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TORDO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SASSELLO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46379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B312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735965" algn="r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QUALE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SPECIE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TRATTA?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STARNA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FAGIANO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COMUNE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POIANA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47650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B313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735965" algn="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QUALE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SPECIE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TRATTA?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BECCACCIA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BECCACCINO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BECCACCIA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MARE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46379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B314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735965" algn="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QUALE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SPECIE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TRATTA?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PICCIONE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TORRAIOLO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TORTORA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COLOMBACCIO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47650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B315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735965" algn="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QUALE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SPECIE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TRATTA?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BECCACCIA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FRULLINO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CAVALIERE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D'ITALIA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45745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B316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735965" algn="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QUALE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SPECIE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TRATTA?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CORNACCHIA</a:t>
                      </a:r>
                      <a:r>
                        <a:rPr sz="1000" spc="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NERA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CORVO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IMPERIALE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TACCOLA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47650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B317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735965" algn="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QUALE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SPECIE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TRATTA?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NOCCIOLAIA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CORNACCHIA</a:t>
                      </a:r>
                      <a:r>
                        <a:rPr sz="1000" spc="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GRIGIA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GRACCHIO</a:t>
                      </a:r>
                      <a:r>
                        <a:rPr sz="1000" spc="-6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CORALLINO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45745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B318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735965" algn="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QUALE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SPECIE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TRATTA?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GHIANDAIA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NOCCIOLAIA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GAZZA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47650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B319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735965" algn="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QUALE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SPECIE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TRATTA?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FAGIANO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MONTE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FEMMINA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PERNICE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BIANCA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FRANCOLINO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MONTE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46379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B320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735965" algn="r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QUALE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SPECIE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TRATTA?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GALLO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CEDRONE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FRANCOLINO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FAGIANO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MONTE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430847" y="550874"/>
          <a:ext cx="9820909" cy="631697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84810"/>
                <a:gridCol w="2608580"/>
                <a:gridCol w="1959609"/>
                <a:gridCol w="1957070"/>
                <a:gridCol w="1955800"/>
                <a:gridCol w="955040"/>
              </a:tblGrid>
              <a:tr h="391795"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spc="-25" dirty="0">
                          <a:latin typeface="Arial"/>
                          <a:cs typeface="Arial"/>
                        </a:rPr>
                        <a:t>N.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R="736600" algn="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TESTO</a:t>
                      </a:r>
                      <a:r>
                        <a:rPr sz="1000" b="1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10" dirty="0">
                          <a:latin typeface="Arial"/>
                          <a:cs typeface="Arial"/>
                        </a:rPr>
                        <a:t>DOMANDA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340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"A"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086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"B"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086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"C"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224790" marR="143510" indent="-6985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b="1" spc="-10" dirty="0">
                          <a:latin typeface="Arial"/>
                          <a:cs typeface="Arial"/>
                        </a:rPr>
                        <a:t>RISPOSTA ESATTA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</a:tr>
              <a:tr h="247650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B321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735965" algn="r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QUALE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SPECIE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TRATTA?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PERNICE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SARDA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COTURNICE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STARNA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46379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B322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735965" algn="r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QUALE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SPECIE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TRATTA?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LEPRE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COMUNE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LEPRE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VARIABILE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MINILEPRE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47650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B323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735965" algn="r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QUALE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SPECIE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TRATTA?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LEPRE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COMUNE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LEPRE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VARIABILE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CONIGLIO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SELVATICO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45745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B324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735965" algn="r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QUALE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SPECIE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TRATTA?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MINILEPRE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LEPRE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COMUNE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LEPRE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VARIABILE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47650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B325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735965" algn="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QUALE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SPECIE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TRATTA?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FAINA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VOLPE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MARTORA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46379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B326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735965" algn="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QUALE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SPECIE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TRATTA?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CAPRIOLO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CAMOSCIO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STAMBECCO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47650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B327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735965" algn="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QUALE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SPECIE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TRATTA?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DAINO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CERVO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CAPRIOLO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45745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B328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735965" algn="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QUALE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SPECIE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TRATTA?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DAINO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CAPRIOLO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CERVO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47650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B329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735965" algn="r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QUALE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SPECIE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TRATTA?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DAINO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CAPRIOLO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CERVO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45745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B330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735965" algn="r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QUALE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SPECIE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TRATTA?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MUFLONE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STAMBECCO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CAMOSCIO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47650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B331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735965" algn="r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QUALE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SPECIE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TRATTA?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LEPRE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COMUNE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FEMMINA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LEPRE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VARIABILE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CONIGLIO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SELVATICO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46379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B332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735965" algn="r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QUALE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SPECIE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TRATTA?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ALZAVOLA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FOLAGA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GERMANO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REALE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47650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B333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735965" algn="r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QUALE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SPECIE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TRATTA?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CESENA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MERLO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TORDO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BOTTACCIO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45745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B334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735965" algn="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QUALE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SPECIE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TRATTA?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ALLODOLA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TORDELA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CAPINERA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47650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B335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735965" algn="r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QUALE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SPECIE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TRATTA?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GALLINELLA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D'ACQUA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FOLAGA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PORCIGLIONE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46379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B336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735965" algn="r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QUALE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SPECIE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TRATTA?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GALLINELLA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D'ACQUA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FOLAGA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PORCIGLIONE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47650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B337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735965" algn="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QUALE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SPECIE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TRATTA?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CANAPIGLIA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GERMANO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REALE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ALZAVOLA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46379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B338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735965" algn="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QUALE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SPECIE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TRATTA?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CANAPIGLIA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GERMANO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REALE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ALZAVOLA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47650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B339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735965" algn="r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QUALE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SPECIE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TRATTA?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GALLINELLA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D'ACQUA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FOLAGA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PORCIGLIONE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46379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B340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735965" algn="r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QUALE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SPECIE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TRATTA?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FISCHIONE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CANAPIGLIA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GERMANO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REALE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47015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B341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735965" algn="r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QUALE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SPECIE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TRATTA?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CANAPIGLIA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CODONE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ALZAVOLA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46379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B342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735965" algn="r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QUALE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SPECIE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TRATTA?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CANAPIGLIA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MARZAIOLA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MESTOLONE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47650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B343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735965" algn="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QUALE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SPECIE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TRATTA?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CANAPIGLIA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MESTOLONE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MARZAIOLA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46379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B344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735965" algn="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QUALE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SPECIE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TRATTA?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CANAPIGLIA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MESTOLONE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MORIGLIONE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430847" y="550874"/>
          <a:ext cx="9820909" cy="637666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84810"/>
                <a:gridCol w="2608580"/>
                <a:gridCol w="1959609"/>
                <a:gridCol w="1957070"/>
                <a:gridCol w="1955800"/>
                <a:gridCol w="955040"/>
              </a:tblGrid>
              <a:tr h="391795"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spc="-25" dirty="0">
                          <a:latin typeface="Arial"/>
                          <a:cs typeface="Arial"/>
                        </a:rPr>
                        <a:t>N.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R="736600" algn="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TESTO</a:t>
                      </a:r>
                      <a:r>
                        <a:rPr sz="1000" b="1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10" dirty="0">
                          <a:latin typeface="Arial"/>
                          <a:cs typeface="Arial"/>
                        </a:rPr>
                        <a:t>DOMANDA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340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"A"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086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"B"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086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"C"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224790" marR="143510" indent="-6985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b="1" spc="-10" dirty="0">
                          <a:latin typeface="Arial"/>
                          <a:cs typeface="Arial"/>
                        </a:rPr>
                        <a:t>RISPOSTA ESATTA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</a:tr>
              <a:tr h="247650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B345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735965" algn="r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QUALE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SPECIE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TRATTA?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CANAPIGLIA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MESTOLONE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MORETTA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46379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B346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735965" algn="r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QUALE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SPECIE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TRATTA?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FRULLINO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BECCACCIA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CHIURLO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47650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B347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735965" algn="r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QUALE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SPECIE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TRATTA?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BECCACCIA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COMBATTENTE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CHIURLO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45745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B348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735965" algn="r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QUALE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SPECIE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TRATTA?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CHIURLO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PAVONCELLA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BECCACCIA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47650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B349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735965" algn="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QUALE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SPECIE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TRATTA?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GHIANDAIA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GAZZA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NOCCIOLAIA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46379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B350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735965" algn="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QUALE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SPECIE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TRATTA?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NUTRIA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MARMOTTA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CONIGLIO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SELVATICO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47650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B351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735965" algn="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QUALE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SPECIE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TRATTA?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POIANA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GIPETO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AQUILA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REALE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3784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B352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51625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RUOLO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SVOLGONO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I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DECOMPOSITORI</a:t>
                      </a:r>
                      <a:r>
                        <a:rPr sz="1000" spc="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NELLA</a:t>
                      </a:r>
                      <a:r>
                        <a:rPr sz="1000" spc="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CATENA ALIMENTARE?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0033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CONCORRONO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CONSUMO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CEREALI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PRESENTI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NEL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CONTESTO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RIFERIMENTO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344805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PARASSITANO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PIANTE VERDI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88900" algn="just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MINERALIZZANO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TERRENO CONSUMANDO</a:t>
                      </a:r>
                      <a:r>
                        <a:rPr sz="1000" spc="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SOSTANZA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ORGANICA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MORTA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397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B353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413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PIANTE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VERDI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ACQUISISCONO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L'ENERGIA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LORO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NECESSARIA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PER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ESSERE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VITALI?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35255">
                        <a:lnSpc>
                          <a:spcPts val="1150"/>
                        </a:lnSpc>
                        <a:spcBef>
                          <a:spcPts val="99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MINERALI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PRESENTI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NEL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TERRENO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AUTOPRODUCONO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3114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DALLE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FOGLIE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MORTE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CHE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CADONO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SUL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TERRENO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IN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AUTUNNO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8453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B354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51371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PERCHE'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PIANTE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VERDI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SONO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DEFINITE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"PRODUTTORI"?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6921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PERCHE'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SINTETIZZANO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L'ENERGIA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NECESSARIA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ALLA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VITA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TUTTE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SPECIE ANIMALI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3810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PERCHE'</a:t>
                      </a:r>
                      <a:r>
                        <a:rPr sz="1000" spc="-5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PRODUCONO</a:t>
                      </a:r>
                      <a:r>
                        <a:rPr sz="1000" spc="-5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TANTO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ALIMENTO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VERDE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DISPOSIZIONE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DEGLI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ERBIVORI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DEGLI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ONNIVORI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9050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PERCHE'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CRESCENDO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GARANTISCONO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UNA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GRANDE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PRODUZIONE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LEGNAME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1239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B355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61531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MODO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PIANTE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VERDI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PRODUCONO</a:t>
                      </a:r>
                      <a:r>
                        <a:rPr sz="1000" spc="-6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ENERGIA?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36068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ATTRAVERSO</a:t>
                      </a:r>
                      <a:r>
                        <a:rPr sz="1000" spc="-6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SCOMPOSIZIONE</a:t>
                      </a:r>
                      <a:r>
                        <a:rPr sz="1000" spc="-6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DELLE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SOSTANZE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MINERALI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PRESENTI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TERRENO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333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ATTRAVERSO</a:t>
                      </a:r>
                      <a:r>
                        <a:rPr sz="1000" spc="-7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50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FOTOSINTESI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CLOROFILLIANA,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REAZIONE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CHE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SINTETIZZANDO</a:t>
                      </a:r>
                      <a:r>
                        <a:rPr sz="1000" spc="-6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CARBONIO,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IDROGENO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ED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OSSIGENO,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CONSENTE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PRODUZIONE</a:t>
                      </a:r>
                      <a:r>
                        <a:rPr sz="1000" spc="50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ZUCCHERI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370840">
                        <a:lnSpc>
                          <a:spcPts val="1150"/>
                        </a:lnSpc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PRODUCENDO</a:t>
                      </a:r>
                      <a:r>
                        <a:rPr sz="1000" spc="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GROSSI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TUBERI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COLLEGATI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ALLE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LORO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RADICI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3784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B356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5212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CAPRIOLO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NELLA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CATENA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ALIMENTARE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E'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CONSIDERATO CONSUMATORE</a:t>
                      </a:r>
                      <a:r>
                        <a:rPr sz="1000" spc="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</a:t>
                      </a:r>
                      <a:r>
                        <a:rPr sz="1000" spc="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PRODUTTORE?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35560" algn="just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PRODUTTORE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CARNE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PREDATORI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CONSUMATORE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VEGETALI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VERDI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316230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CONSUMATORE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PRIMO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LIVELLO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33020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PRODUTTORE</a:t>
                      </a:r>
                      <a:r>
                        <a:rPr sz="1000" spc="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MATERIALE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ORGANICO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DETRITIVORI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8318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B357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32575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FUNZIONE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HANNO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CARNIVORI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NELLA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CATENA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ALIMENTARE?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5016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MANTENGONO,</a:t>
                      </a:r>
                      <a:r>
                        <a:rPr sz="1000" spc="-5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ATTRAVERSO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PREDAZIONE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SELETTIVA,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POPOLAZIONI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PREDA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BUONE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CONDIZIONI QUALITATIVE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270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SONO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ELEMENTO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50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DISTURBO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CORRETTO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SVILUPPO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DEGLI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ERBIVORI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60960">
                        <a:lnSpc>
                          <a:spcPts val="1150"/>
                        </a:lnSpc>
                        <a:spcBef>
                          <a:spcPts val="99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GARANTISCONO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CONSUMO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TUTTA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SOSTANZA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ORGANICA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PRESENTE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SU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UN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DATO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TERRITORIO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430847" y="550874"/>
          <a:ext cx="9820909" cy="327786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84810"/>
                <a:gridCol w="2608580"/>
                <a:gridCol w="1959609"/>
                <a:gridCol w="1957070"/>
                <a:gridCol w="1955800"/>
                <a:gridCol w="955040"/>
              </a:tblGrid>
              <a:tr h="391795"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spc="-25" dirty="0">
                          <a:latin typeface="Arial"/>
                          <a:cs typeface="Arial"/>
                        </a:rPr>
                        <a:t>N.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74422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TESTO</a:t>
                      </a:r>
                      <a:r>
                        <a:rPr sz="1000" b="1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10" dirty="0">
                          <a:latin typeface="Arial"/>
                          <a:cs typeface="Arial"/>
                        </a:rPr>
                        <a:t>DOMANDA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340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"A"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086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"B"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086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"C"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224790" marR="143510" indent="-6985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b="1" spc="-10" dirty="0">
                          <a:latin typeface="Arial"/>
                          <a:cs typeface="Arial"/>
                        </a:rPr>
                        <a:t>RISPOSTA ESATTA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</a:tr>
              <a:tr h="9779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B358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6540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E'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CORRETTO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AFFERMARE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NUMERO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CARNIVORI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SU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DATO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TERRITORIO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DIPENDE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DALLA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BIOMASSA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VEGETALE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DISPONIBILE?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30861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NO,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PERCHE'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CARNIVORI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NON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NUTRONO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VEGETALI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46379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NO,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PERCHE'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LORO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FABBISOGNO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SALI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MINERALI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VIENE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SODDISFATTO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CONSUMO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CONTENUTI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STOMACALI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PREDA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6990">
                        <a:lnSpc>
                          <a:spcPts val="1150"/>
                        </a:lnSpc>
                        <a:spcBef>
                          <a:spcPts val="99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SI,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PERCHE'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LORO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NUMERO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DIPENDE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DALLA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PRESENZA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ERBIVORI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PREDA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QUESTI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DALLA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DISPONIBILITA'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BIOMASSA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VEGETALE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384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B359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37465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NUMERO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FAGIANI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PRESENTI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UN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DATO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TERRITORIO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DIPENDE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DA: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17804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DISPONIBILITA'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ALIMENTI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ATTI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CONSUMO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DELLA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SPECIE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0541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DALLA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QUANTITA'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QUALITA'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RIPOPOLAMENTI EFFETTUATI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4287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ESCLUSIVAMENTE</a:t>
                      </a:r>
                      <a:r>
                        <a:rPr sz="1000" spc="-7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DALLA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PRESENZA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DALL'ASSENZA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PREDATORI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3700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B360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86233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COLOMBACCIO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NUTRE PREVALENTEMENTE</a:t>
                      </a:r>
                      <a:r>
                        <a:rPr sz="1000" spc="7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9019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GERMOGLI,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PICCOLI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SEMI,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LOMBRICHI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GRANDI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SEMI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OLEOSI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GERMOGLI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VERDI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97599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B361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8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8064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COSIDDETTI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SUPER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PREDATORI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COME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COLLOCANO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PIRAMIDE ALIMENTARE?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3815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TRA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GLI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ERBIVORI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GLI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ONNIVORI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PERCHE'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SVOLGONO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PREDAZIONE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SULL'UNA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SULL'ALTRA CATEGORIA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3970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ALLA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BASE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PIRAMIDE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PERCHE'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PUR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ESSENDO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MOLTO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EFFICACI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CIBANO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ESCLUSIVAMENTE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PREDE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PRESENTI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TERRENO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(ANELLIDI,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BRUCHI,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ETC.)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8255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AL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VERTICE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POICHE'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NON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HANNO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NEMICI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NATURALI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NON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SONO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CONDIZIONATI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LIVELLO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SUPERIORE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430847" y="550874"/>
          <a:ext cx="9820909" cy="641476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84810"/>
                <a:gridCol w="2608580"/>
                <a:gridCol w="1959609"/>
                <a:gridCol w="1957070"/>
                <a:gridCol w="1955800"/>
                <a:gridCol w="955040"/>
              </a:tblGrid>
              <a:tr h="391795"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spc="-25" dirty="0">
                          <a:latin typeface="Arial"/>
                          <a:cs typeface="Arial"/>
                        </a:rPr>
                        <a:t>N.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74422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TESTO</a:t>
                      </a:r>
                      <a:r>
                        <a:rPr sz="1000" b="1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10" dirty="0">
                          <a:latin typeface="Arial"/>
                          <a:cs typeface="Arial"/>
                        </a:rPr>
                        <a:t>DOMANDA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340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"A"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086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"B"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086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"C"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224790" marR="143510" indent="-6985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b="1" spc="-10" dirty="0">
                          <a:latin typeface="Arial"/>
                          <a:cs typeface="Arial"/>
                        </a:rPr>
                        <a:t>RISPOSTA ESATTA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</a:tr>
              <a:tr h="15621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B014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7081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COSA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INTENDE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EQUILIBRIO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DINAMICO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TRA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PREDA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PREDATORE?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233679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CAPACITÀ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DEL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PREDATORE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ADATTARSI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ALLE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TECNICHE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DIFESA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PREDA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333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PESO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PUÒ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RAGGIUNGERE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PREDATORE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SULLA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BASE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QUANTITÀ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PREDE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CONSUMA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286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MECCANISMO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CICLICO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CHE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VEDE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L'ACCRESCIMENTO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NUMERO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PREDATORI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DIMINUZIONE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DELLE</a:t>
                      </a:r>
                      <a:r>
                        <a:rPr sz="1000" spc="50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PREDE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FINO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PUNTO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DA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DETERMINARE</a:t>
                      </a:r>
                      <a:r>
                        <a:rPr sz="1000" spc="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RIDUZIONE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CARNIVORI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E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CONSEGUENTEMENTE,</a:t>
                      </a:r>
                      <a:r>
                        <a:rPr sz="1000" spc="7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RIPRESA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SPECIE PREDA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1226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B015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3048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PERCHÉ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SONO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FONDAMENTALI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PREDATORI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ANCHE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SOPRAVVIVENZA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SPECIE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PREDA?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64769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PERCHÉ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ELIMINANDO PREVALENTEMENTE</a:t>
                      </a:r>
                      <a:r>
                        <a:rPr sz="1000" spc="7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GLI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ANIMALI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PIÙ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DEBOLI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MANTENGONO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CONDIZIONI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SANITARIE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ADEGUATE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LE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POPOLAZIONI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SPECIE PREDA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9144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PERCHÉ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RAGGIUNTO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UN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CERTO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NUMERO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CATTURE SOSPENDONO VOLONTARIAMENTE</a:t>
                      </a:r>
                      <a:r>
                        <a:rPr sz="1000" spc="7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LA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CACCIA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8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26606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E'</a:t>
                      </a:r>
                      <a:r>
                        <a:rPr sz="1000" spc="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UN'AFFERMAZIONE</a:t>
                      </a:r>
                      <a:r>
                        <a:rPr sz="1000" spc="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NON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VERA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1239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B016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8542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QUAL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È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FUNZIONE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DEGLI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ERBIVORI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ALL'INTERNO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CATENA ALIMENTARE?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7018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NON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HANNO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FUNZIONE DETERMINANTE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3177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RECUPERARE</a:t>
                      </a:r>
                      <a:r>
                        <a:rPr sz="1000" spc="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L'ENERGIA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DISPONIBILE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VEGETALI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TRASFORMARLA</a:t>
                      </a:r>
                      <a:r>
                        <a:rPr sz="1000" spc="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SOSTANZA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ANIMALE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UTILIZZABILE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DAI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CONSUMATORI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ALTRO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LIVELLO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8636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CONTENERE</a:t>
                      </a:r>
                      <a:r>
                        <a:rPr sz="1000" spc="-6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L'ACCRESCERSI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ECCESSIVO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PIANTE VERDI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97599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B017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7749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AMBIENTE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PRESENTA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FONTI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ALIMENTARI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DATA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SPECIE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ANIMALE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ADEGUATE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ZONE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SUA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SALVAGUARDIA,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PUÒ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OSPITARE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QUESTA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SPECIE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MODO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PERMANENTE?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8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4287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NO,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QUALORA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NON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SIANO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ADEGUATI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SITI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RIPRODUZIONE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5" dirty="0">
                          <a:latin typeface="Arial MT"/>
                          <a:cs typeface="Arial MT"/>
                        </a:rPr>
                        <a:t>SÌ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8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35814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SOLTANTO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TROVA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ALL'INTERNO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UN'AREA PROTETTA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8318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B018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0320">
                        <a:lnSpc>
                          <a:spcPts val="1150"/>
                        </a:lnSpc>
                        <a:spcBef>
                          <a:spcPts val="99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QUAL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È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PERIODO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DELL'ANNO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DOVE,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NORMA,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RISULTA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IMPORTANTE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GLI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ANIMALI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SELVATICI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POTER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DISPORRE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ADEGUATE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FONTI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CIBO?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36068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INVERNO,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QUANDO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È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MAGGIORE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DISPENDIO ENERGETICO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7434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NEL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CORSO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DELLA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GESTAZIONE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MAMMIFERI</a:t>
                      </a:r>
                      <a:r>
                        <a:rPr sz="1000" spc="-5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DELL'OVULAZIONE</a:t>
                      </a:r>
                      <a:r>
                        <a:rPr sz="1000" spc="-6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PER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L'ORNITOFAUNA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4064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PRIMAVERA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AUTUNNO,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DURANTE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PERIODO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DELLA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MUTA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1795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B019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1783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PER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INCREMENTARE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MODO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DURATURO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NUMERO 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ANIMALI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6924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IMMETTERE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CONGRUO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NUMERO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ANIMALI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30988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INCREMENTARE</a:t>
                      </a:r>
                      <a:r>
                        <a:rPr sz="1000" spc="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FONTI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ALIMENTARI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SPECIE-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38544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ABBATTERE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MAGGIOR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NUMERO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PREDATORI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430847" y="550874"/>
          <a:ext cx="9820909" cy="636650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84810"/>
                <a:gridCol w="2608580"/>
                <a:gridCol w="1959609"/>
                <a:gridCol w="1957070"/>
                <a:gridCol w="1955800"/>
                <a:gridCol w="955040"/>
              </a:tblGrid>
              <a:tr h="391795"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spc="-25" dirty="0">
                          <a:latin typeface="Arial"/>
                          <a:cs typeface="Arial"/>
                        </a:rPr>
                        <a:t>N.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74422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TESTO</a:t>
                      </a:r>
                      <a:r>
                        <a:rPr sz="1000" b="1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10" dirty="0">
                          <a:latin typeface="Arial"/>
                          <a:cs typeface="Arial"/>
                        </a:rPr>
                        <a:t>DOMANDA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340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"A"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086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"B"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086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"C"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224790" marR="143510" indent="-6985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b="1" spc="-10" dirty="0">
                          <a:latin typeface="Arial"/>
                          <a:cs typeface="Arial"/>
                        </a:rPr>
                        <a:t>RISPOSTA ESATTA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</a:tr>
              <a:tr h="5397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4351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SELVATICI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(ES.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FAGIANI)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GIÀ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PRESENTI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SU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DATO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TERRITORIO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COSA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È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OPPORTUNO</a:t>
                      </a:r>
                      <a:r>
                        <a:rPr sz="1000" spc="-6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FARE?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388620">
                        <a:lnSpc>
                          <a:spcPts val="1150"/>
                        </a:lnSpc>
                        <a:spcBef>
                          <a:spcPts val="99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APPARTENENTI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DETTA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SPECIE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SPECIFICHE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POSSIBILE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1226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B020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8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5049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PERCHÉ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SU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QUASI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TUTTO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TERRITORIO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PROVINCIALE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PIANURA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C'È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COSÌ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FORTE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PRESENZA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DI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CORNACCHIE?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8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39624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PERCHÉ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NON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ESISTONO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PREDATORI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SPECIFICI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1938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PERCHÉ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ESISTONO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ABBONDANTI</a:t>
                      </a:r>
                      <a:r>
                        <a:rPr sz="1000" spc="-5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FONTI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ALIMENTARI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ANCHE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INVERNALI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(ES.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DISCARICHE)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NUMEROSISSIMI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SITI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NIDIFICAZIONE</a:t>
                      </a:r>
                      <a:r>
                        <a:rPr sz="1000" spc="-7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GENERATI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DALLA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PIOPPICOLTURA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46990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PERCHÉ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È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ANIMALE ESTREMAMENTE INTELLIGENTE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9779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B021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28384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COSA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È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DOVUTA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L'ABBONDANTE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PRESENZA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CINGHIALI RISCONTRABILE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NEGLI</a:t>
                      </a:r>
                      <a:r>
                        <a:rPr sz="1000" spc="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ULTIMI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ANNI?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206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ALL'INCREMENTO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AREE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BOSCATE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ABBONDANTE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PRODUZIONE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CASTAGNE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GHIANDE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TOTALE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DISPOSIZIONE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SPECIE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PERIODO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INVERNALE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48514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ALLA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FORTE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CAPACITÀ RIPRODUTTIVA</a:t>
                      </a:r>
                      <a:r>
                        <a:rPr sz="1000" spc="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DELLE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FEMMINE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70929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ALLA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MANCANZA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PREDAZIONE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41414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B022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9398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PERCHÉ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STA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RILEVANDO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ALCUNI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ANNI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SVERNAMENTO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SUL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NOSTRO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TERRITORIO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NUMERO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CONSISTENTE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COLOMBACCI,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SPECIE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TIPICAMENTE</a:t>
                      </a:r>
                      <a:r>
                        <a:rPr sz="1000" spc="-6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MIGRATRICE?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2857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PERCHÉ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SIAMO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FRONTE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AD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PROGRESSIVO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CAMBIAMENTO</a:t>
                      </a:r>
                      <a:r>
                        <a:rPr sz="1000" spc="-6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CLIMATICO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8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4826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PERCHÉ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SPECIE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HA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IMPARATO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CONVIVERE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CON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RIGORI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INVERNALI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DEL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PIEMONTE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206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PRINCIPALMENTE</a:t>
                      </a:r>
                      <a:r>
                        <a:rPr sz="1000" spc="6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PERCHÉ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L'AUMENTO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PRODUZIONE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MAIS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SUA</a:t>
                      </a:r>
                      <a:r>
                        <a:rPr sz="1000" spc="50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RACCOLTA</a:t>
                      </a:r>
                      <a:r>
                        <a:rPr sz="1000" spc="-5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MECCANIZZATA, DETERMINANO</a:t>
                      </a:r>
                      <a:r>
                        <a:rPr sz="1000" spc="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UNA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DISPERSIONE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SUL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TERRENO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QUANTITÀ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SIGNIFICATIVE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GRANELLA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DISPOSIZIONE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DETTI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ANIMALI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397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B023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3017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NELLA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PIRAMIDE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ALIMENTARE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COSA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DIFFERENZIA</a:t>
                      </a:r>
                      <a:r>
                        <a:rPr sz="1000" spc="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"SUPERPREDATORI"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DAI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"CARNIVORI"?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8478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SUPERPREDATORI</a:t>
                      </a:r>
                      <a:r>
                        <a:rPr sz="1000" spc="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NON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SONO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CONDIZIONATI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UN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LIVELLO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SUPERIORE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2227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SUPERPREDATORI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UCCIDONO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NUMERO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MAGGIORE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PREDE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45110">
                        <a:lnSpc>
                          <a:spcPts val="1150"/>
                        </a:lnSpc>
                        <a:spcBef>
                          <a:spcPts val="99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SUPERPREDATORI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CACCIANO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SOLO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NOTTE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8453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B024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0096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NORMA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GLI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UCCELLI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APPARTENENTI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SPECIE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MIGRATRICI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SONO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PRESENTI,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FASE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"PASSO",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SUL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TERRITORIO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PIEMONTESE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PERIODO: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AUTUNNO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-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INIZIO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INVERNO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NEI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MESI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INVERNALI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54102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FINE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INVERNO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-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INIZIO PRIMAVERA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B025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349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QUAL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È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L'ELEMENTO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PRINCIPALE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CHE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INDUCE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GLI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UCCELLI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MIGRATORI,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NEL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NOSTRO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EMISFERO,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SPOSTARSI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REGIONI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POSTE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PIÙ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NORD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VERSO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SUD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L'ISTINTO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SPECIE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1938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RICERCA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CLIMA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PIÙ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CALDO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2352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RICERCA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CONDIZIONI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ALIMENTARI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ATTE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GARANTIRE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LORO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SOPRAVVIVENZA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430847" y="550874"/>
          <a:ext cx="9820909" cy="621029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84810"/>
                <a:gridCol w="2608580"/>
                <a:gridCol w="1959609"/>
                <a:gridCol w="1957070"/>
                <a:gridCol w="1955800"/>
                <a:gridCol w="955040"/>
              </a:tblGrid>
              <a:tr h="391795"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spc="-25" dirty="0">
                          <a:latin typeface="Arial"/>
                          <a:cs typeface="Arial"/>
                        </a:rPr>
                        <a:t>N.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74422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TESTO</a:t>
                      </a:r>
                      <a:r>
                        <a:rPr sz="1000" b="1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10" dirty="0">
                          <a:latin typeface="Arial"/>
                          <a:cs typeface="Arial"/>
                        </a:rPr>
                        <a:t>DOMANDA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340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"A"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086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"B"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086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"C"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224790" marR="143510" indent="-6985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b="1" spc="-10" dirty="0">
                          <a:latin typeface="Arial"/>
                          <a:cs typeface="Arial"/>
                        </a:rPr>
                        <a:t>RISPOSTA ESATTA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</a:tr>
              <a:tr h="2476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NEL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PERIODO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AUTUNNO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-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INVERNO?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1226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B026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413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CASO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ECCEZIONALE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DISPONIBILITÀ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ALIMENTARE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INVERNALE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UNA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SPECIE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APPARTENENTE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ALL'AVIFAUNA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ABITUALMENTE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PASSO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SUL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NOSTRO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TERRITORIO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,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DETTA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SPECIE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POTREBBE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QUELL'ANNO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SVERNARE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SUL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TERRITORIO</a:t>
                      </a:r>
                      <a:r>
                        <a:rPr sz="1000" spc="-5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PROVINCIALE?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9969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NO,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PERCHÉ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L'ISTINTO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INDURREBBE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PROSEGUIRE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VERSO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SUD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7589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SÌ,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OLTRE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ALLA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DISPONIBILITÀ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ALIMENTARE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FACESSE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POCO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FREDDO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5" dirty="0">
                          <a:latin typeface="Arial MT"/>
                          <a:cs typeface="Arial MT"/>
                        </a:rPr>
                        <a:t>SÌ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B027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3652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NEI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LUOGHI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SVERNAMENTO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GLI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UCCELLI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MIGRATORI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NOSTRO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EMISFERO,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DIVERSE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SPECIE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SI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RIPRODUCONO?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5" dirty="0">
                          <a:latin typeface="Arial MT"/>
                          <a:cs typeface="Arial MT"/>
                        </a:rPr>
                        <a:t>NO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3492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SÌ,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PURCHÈ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PERIODO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SIA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SUFFICIENTE</a:t>
                      </a:r>
                      <a:r>
                        <a:rPr sz="1000" spc="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PER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COMPLETARE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COVA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DELLE UOVA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11125">
                        <a:lnSpc>
                          <a:spcPts val="1150"/>
                        </a:lnSpc>
                        <a:spcBef>
                          <a:spcPts val="99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SÌ,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ESCLUSIVAMENTE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LE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SPECIE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APPARTENENTI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ALLA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FAMIGLI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TURDIDI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82994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B028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0096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FASE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"RIPASSO"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SUL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NOSTRO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TERRITORIO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MAGGIOR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PARTE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SPECIE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AVIFAUNISTICHE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MIGRATRICI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COINCIDE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PERIODO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STAGIONALE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8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37528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FINE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PRIMAVERA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-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INIZIO ESTATE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8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54229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FINE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INVERNO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-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INIZIO PRIMAVERA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FINE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AUTUNNO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9779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B029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34099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NEL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CASO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STRAORDINARIE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CONDIZIONI</a:t>
                      </a:r>
                      <a:r>
                        <a:rPr sz="1000" spc="-5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ALIMENTARI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SPECIE-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SPECIFICHE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FAVOREVOLI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LE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SPECIE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AVIFAUNISTICHE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FASE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"RIPASSO"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SUL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TERRITORIO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PIEMONTESE,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STESSE: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21209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FERMERANNO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PER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SFRUTTARE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MEGLIO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GLI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ALIMENTI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DISPONIBILI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STANZIALIZZERANNO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31445">
                        <a:lnSpc>
                          <a:spcPts val="1150"/>
                        </a:lnSpc>
                        <a:spcBef>
                          <a:spcPts val="99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DOPO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NATURALE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SOSTA,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NECESSARIA</a:t>
                      </a:r>
                      <a:r>
                        <a:rPr sz="1000" spc="-5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PER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ALIMENTARSI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RIPOSARE, PROSEGUIRANNO</a:t>
                      </a:r>
                      <a:r>
                        <a:rPr sz="1000" spc="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VERSO</a:t>
                      </a:r>
                      <a:r>
                        <a:rPr sz="1000" spc="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LE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ZONE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RIPRODUZIONE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8305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B030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7462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MANCANZA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ATTIVITÀ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VENATORIA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LUNGO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ROTTA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MIGRAZIONE,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PRESSOCHÈ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TUTTI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GLI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UCCELLI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MIGRANTI</a:t>
                      </a:r>
                      <a:r>
                        <a:rPr sz="1000" spc="-5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RITORNANO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NELL'ABITUALE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AREA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RIPRODUZIONE?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5" dirty="0">
                          <a:latin typeface="Arial MT"/>
                          <a:cs typeface="Arial MT"/>
                        </a:rPr>
                        <a:t>SÌ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66700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NO,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PERCHÉ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PARTE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DEGLI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ANIMALI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SOFFERMANO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NELLE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REGIONI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DI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SVERNAMENTO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3429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NO,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PERCHÉ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DISPENDIO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ENERGIA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L'INCIDENTALITÀ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CONNESSE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ALLA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MIGRAZIONE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PROVOCANO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MORTALITÀ ELEVATA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1239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B031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94945">
                        <a:lnSpc>
                          <a:spcPts val="1150"/>
                        </a:lnSpc>
                        <a:spcBef>
                          <a:spcPts val="99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ABBATTERE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5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ANATIDI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UNA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DETERMINATA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SPECIE IN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FASE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"PASSO"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OVVERO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5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ANATIDI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DELLA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SPESSA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SPECIE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FASE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"RIPASSO"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SUL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NOSTRO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TERRITORIO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È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ESATTAMENTE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STESSA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COSA?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5" dirty="0">
                          <a:latin typeface="Arial MT"/>
                          <a:cs typeface="Arial MT"/>
                        </a:rPr>
                        <a:t>SÌ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34734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NO,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PERCHÉ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FASE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"RIPASSO"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È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PROSSIMI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ALLA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STAGIONE RIPRODUTTIVA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5146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NO,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PERCHÉ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FASE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"PASSO"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DEVE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CONSIDERARE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LORDO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MORTALITÀ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NE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DERIVEREBBE</a:t>
                      </a:r>
                      <a:r>
                        <a:rPr sz="1000" spc="-5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DAL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SUCCESSIVO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VIAGGIO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MIGRAZIONE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RITORNO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430847" y="550874"/>
          <a:ext cx="9820909" cy="641603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84810"/>
                <a:gridCol w="2608580"/>
                <a:gridCol w="1959609"/>
                <a:gridCol w="1957070"/>
                <a:gridCol w="1955800"/>
                <a:gridCol w="955040"/>
              </a:tblGrid>
              <a:tr h="391795"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spc="-25" dirty="0">
                          <a:latin typeface="Arial"/>
                          <a:cs typeface="Arial"/>
                        </a:rPr>
                        <a:t>N.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74422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TESTO</a:t>
                      </a:r>
                      <a:r>
                        <a:rPr sz="1000" b="1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10" dirty="0">
                          <a:latin typeface="Arial"/>
                          <a:cs typeface="Arial"/>
                        </a:rPr>
                        <a:t>DOMANDA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340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"A"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086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"B"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086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"C"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224790" marR="143510" indent="-6985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b="1" spc="-10" dirty="0">
                          <a:latin typeface="Arial"/>
                          <a:cs typeface="Arial"/>
                        </a:rPr>
                        <a:t>RISPOSTA ESATTA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</a:tr>
              <a:tr h="8318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B032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0096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VIGNETO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COLLOCATO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NELLA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PIANURA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TORINESE,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QUALE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DELLE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SPECIE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MIGRATRICI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SOTTO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RIPORTATE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È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IMPROBABILE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INCONTRARE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 A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FINE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SETTEMBRE?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TORDO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BOTTACCIO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MERLO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CESENA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56083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B033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8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7716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PERCHÉ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SULLE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ALPI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RISCONTRA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NIDIFICAZIONE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SPECIE AVIFAUNISTICHE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MIGRATRICI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NORMA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RIPRODUCONO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NORD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EUROPA?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8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3525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SONO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CASI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TUTTO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ECCEZIONALI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DOVUTI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AD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ANIMALI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CARENTI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ISTINTO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8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35814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PERCHÉ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ALCUNI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ANIMALI PARTICOLARMENTE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AFFATICATI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FERMANO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LUNGO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ROTTA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MIGRAZIONE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6858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PERCHÉ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CON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L'INNALZAMENTO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QUOTA,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CORRELATO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CAMBIO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DI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TEMPERATURA</a:t>
                      </a:r>
                      <a:r>
                        <a:rPr sz="1000" spc="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CONDIZIONI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CLIMATICHE,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POSSONO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VENIRE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CREARE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DEGLI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HABITAT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SIMILI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QUELLI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CHE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RISCONTRANO</a:t>
                      </a:r>
                      <a:r>
                        <a:rPr sz="1000" spc="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LATITUDINI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POSTE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PIÙ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A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NORD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1239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B034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61531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COSA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INTENDE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SPECIE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AVIFAUNISTICA</a:t>
                      </a:r>
                      <a:r>
                        <a:rPr sz="1000" spc="-6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PARZIALMENTE MIGRATRICE?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4224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UNA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SPECIE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QUALE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ALCUNE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POPOLAZIONI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VIVONO</a:t>
                      </a:r>
                      <a:r>
                        <a:rPr sz="1000" spc="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STANZIALMENTE</a:t>
                      </a:r>
                      <a:r>
                        <a:rPr sz="1000" spc="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SU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DETERMINATI</a:t>
                      </a:r>
                      <a:r>
                        <a:rPr sz="1000" spc="-6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TERRITORI,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MENTRE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MAGGIOR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NUMERO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SOGGETTI MIGRA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6827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UNA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SPECIE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COMPIE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TRAGITTO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MIGRAZIONE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STAGIONALE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ANNI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SÌ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ANNI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NO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32258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UNA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SPECIE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COMPIE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MIGRAZIONI</a:t>
                      </a:r>
                      <a:r>
                        <a:rPr sz="1000" spc="-5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MOLTO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CONTENUTE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12204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B035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8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397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L'ATTIVITÀ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RIPRODUTTIVA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DELLE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SPECIE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SELVATICHE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COME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È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REGOLATA?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222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MODO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NASCITA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DEI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PICCOLI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SCHIUSA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DELLE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UOVA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COINCIDA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L'INIZIO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PERIODO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PIÙ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FAVOREVOLE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GARANTIRE</a:t>
                      </a:r>
                      <a:r>
                        <a:rPr sz="1000" spc="50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MAGGIOR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SOPRAVVIVENZA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NUOVI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NATI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8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9017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MODO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CHE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INTERCORRANO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ALMENO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SEI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MESI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TRA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NASCITA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SUCCESSIVE</a:t>
                      </a:r>
                      <a:r>
                        <a:rPr sz="1000" spc="-5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GENERAZIONI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8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8953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PERIODO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RICETTIVITÀ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SINGOLE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FEMMINE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9779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B036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67881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COSA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INTENDE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SPECIE MONOGAME?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50165">
                        <a:lnSpc>
                          <a:spcPts val="1150"/>
                        </a:lnSpc>
                        <a:spcBef>
                          <a:spcPts val="99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SPECIE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FAUNISTICHE</a:t>
                      </a:r>
                      <a:r>
                        <a:rPr sz="1000" spc="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CHE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ALLEVANO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SOLO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PICCOLO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OGNI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SINGOLA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SCHIUSA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UOVA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OGNI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NASCITA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826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SPECIE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ANIMALI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NELLE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QUALI</a:t>
                      </a:r>
                      <a:r>
                        <a:rPr sz="1000" spc="50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MASCHI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FEMMINE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DANNO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ORIGINE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COPPIE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STABILI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CONVIVONO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PER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TUTTO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PERIODO RIPRODUTTIVO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2446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SPECIE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FAUNISTICHE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SI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RIPRODUCONO</a:t>
                      </a:r>
                      <a:r>
                        <a:rPr sz="1000" spc="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UNA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SOLA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VOLTA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OGNI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ANNO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1795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B037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67881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COSA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INTENDE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SPECIE POLIGAME?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4859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SPECIE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DOVE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MASCHI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FEMMINE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FORMANO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COPPIE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6827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SPECIE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ANIMALI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ESOTICHE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PROVENIENTI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ISOLE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DEL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8161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SPECIE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OVE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MASCHI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DOMINANTI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ACCOPPIANO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430847" y="550874"/>
          <a:ext cx="9820909" cy="635825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84810"/>
                <a:gridCol w="2608580"/>
                <a:gridCol w="1959609"/>
                <a:gridCol w="1957070"/>
                <a:gridCol w="1955800"/>
                <a:gridCol w="955040"/>
              </a:tblGrid>
              <a:tr h="391795"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spc="-25" dirty="0">
                          <a:latin typeface="Arial"/>
                          <a:cs typeface="Arial"/>
                        </a:rPr>
                        <a:t>N.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74422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TESTO</a:t>
                      </a:r>
                      <a:r>
                        <a:rPr sz="1000" b="1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10" dirty="0">
                          <a:latin typeface="Arial"/>
                          <a:cs typeface="Arial"/>
                        </a:rPr>
                        <a:t>DOMANDA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340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"A"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086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"B"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086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"C"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224790" marR="143510" indent="-6985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b="1" spc="-10" dirty="0">
                          <a:latin typeface="Arial"/>
                          <a:cs typeface="Arial"/>
                        </a:rPr>
                        <a:t>RISPOSTA ESATTA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</a:tr>
              <a:tr h="3937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2128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STABILI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PERIODO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DELLA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RIPRODUZIONE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PACIFICO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DIVERSE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FEMMINE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1226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B038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3683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CONFRONTI/SCONTRI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 TRA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MASCHI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PER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POSSESSO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FEMMINE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NELLE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SPECIE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POLIGAME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SONO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FUNZIONALI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A: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2890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SELEZIONARE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MASCHI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PIÙ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DOTATI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SUCCESSIVA PROCREAZIONE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69850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DECONGESTIONARE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SITUAZIONI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TENSIONE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CHE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INSTAURANO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DURANTE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L'ANNO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NELL'AMBITO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DELLE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POPOLAZIONI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FAUNISTICHE SELVATICHE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8796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DEFINIRE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L'ANIMALE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CHE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GOVERNA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SORTI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DELLA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SUA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SPECIE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SU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UN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DETERMINATO</a:t>
                      </a:r>
                      <a:r>
                        <a:rPr sz="1000" spc="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TERRITORIO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FINTANTO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NON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SARÀ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SOSTITUITO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ALTRO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MASCHIO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DOMINANTE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2700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B039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5113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GLI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UCCELLI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NIDIFICANO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TERRA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SONO</a:t>
                      </a:r>
                      <a:r>
                        <a:rPr sz="1000" spc="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CARATTERIZZATI</a:t>
                      </a:r>
                      <a:r>
                        <a:rPr sz="1000" spc="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DA: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9334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PRODUZIONE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PIÙ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NIDIATE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ALL'ANNO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PER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CONTRASTARE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PERDITE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DERIVANO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PERICOLI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DELL'AMBIENTE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CUI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VIVONO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9017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GRANDI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CURE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PARENTALI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PARTE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AMBEDUE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GENITORI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FINTANTO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NIDIACEI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NON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SONO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GRADO DI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ABBANDONARE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IL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NIDO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3271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REALIZZAZIONE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UN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SOLO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NIDO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ALL'ANNO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CON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DEPOSIZIONE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NUMEROSE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UOVA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PROLE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PRECOCE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IN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GRADO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SFUGGIRE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SUBITO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MOLTI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PERICOLI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DELL'AMBIENTE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LA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OSPITA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82994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B040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66992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COSA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INTENDE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"PROLE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NIDIFUGA"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ALCUNE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SPECIE AVIFAUNISTICHE?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2606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PICCOLI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SONO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GRADO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SEGUIRE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GENITORI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ED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AUTOALIMENTARSI</a:t>
                      </a:r>
                      <a:r>
                        <a:rPr sz="1000" spc="8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SUBITO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DOPO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SCHIUSA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8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2730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PICCOLI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SCAPPANO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DAL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NIDO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APPENA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POSSONO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5461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PICCOLI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NASCONO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CON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GLI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OCCHI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CHIUSI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DEVONO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ESSERE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ALIMENTATI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DAI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GENITORI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PRIMO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PERIODO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VITA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8318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B041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0922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COSA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INTENDE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PICCOLI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"INETTI"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ALCUNE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SPECIE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FAUNISTICHE?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79375">
                        <a:lnSpc>
                          <a:spcPts val="1150"/>
                        </a:lnSpc>
                        <a:spcBef>
                          <a:spcPts val="99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PICCOLI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MENO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SVILUPPATI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RISPETTO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FRATELLI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DELLA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STESSA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NIDIATA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O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CUCCIOLATA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032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PICCOLI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LASSO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TEMPO</a:t>
                      </a:r>
                      <a:r>
                        <a:rPr sz="1000" spc="2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PIÙ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MENO</a:t>
                      </a:r>
                      <a:r>
                        <a:rPr sz="1000" spc="50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LUNGO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NECESSITANO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PARTICOLARI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CURE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PARTE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GENITORI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3843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PICCOLI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PRESENTANO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HANDICAPS</a:t>
                      </a:r>
                      <a:r>
                        <a:rPr sz="1000" spc="-6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MOTORI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1226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B042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7937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TENUTO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CONTO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NELLE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SPECIE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FAUNISTICHE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UOVA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VENGONO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DEPOSTE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LASSO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TEMPO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PIÙ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GIORNI,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PULCINO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PRIMO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UOVO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DEPOSTO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SCHIUDERÀ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GIORNI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PRIMA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QUELLO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CONTENUTO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NELL'UOVO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DEPOSTO</a:t>
                      </a:r>
                      <a:r>
                        <a:rPr sz="1000" spc="2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ULTIMO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0477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NO,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PERCHÉ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DURANTE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L'OVODEPOSIZIONE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UOVA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NON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VENGONO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COVATE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SÌ,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NATURALMENTE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8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8796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SÌ,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BENCHÈ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SCHIUSA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TUTTE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UOVA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AVVIENE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LASSO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TEMPO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NON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SUPERIORE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TRE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GIORNI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3700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B043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6985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CONOSCERE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L'HABITAT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TIPICO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DOVE,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NORMA,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VIVE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DETERMINATA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33679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VALUTARE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QUANTITÀ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CIBO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SPECIE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9779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IDENTIFICARE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ANIMALE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OSSERVATO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SFUGGITA,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IN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143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DETERMINARE</a:t>
                      </a:r>
                      <a:r>
                        <a:rPr sz="1000" spc="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LUNGHEZZA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VITA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SPECIE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430847" y="550874"/>
          <a:ext cx="9820909" cy="641222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84810"/>
                <a:gridCol w="2608580"/>
                <a:gridCol w="1959609"/>
                <a:gridCol w="1957070"/>
                <a:gridCol w="1955800"/>
                <a:gridCol w="955040"/>
              </a:tblGrid>
              <a:tr h="391795"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spc="-25" dirty="0">
                          <a:latin typeface="Arial"/>
                          <a:cs typeface="Arial"/>
                        </a:rPr>
                        <a:t>N.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74422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TESTO</a:t>
                      </a:r>
                      <a:r>
                        <a:rPr sz="1000" b="1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10" dirty="0">
                          <a:latin typeface="Arial"/>
                          <a:cs typeface="Arial"/>
                        </a:rPr>
                        <a:t>DOMANDA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340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"A"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086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"B"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086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"C"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224790" marR="143510" indent="-6985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b="1" spc="-10" dirty="0">
                          <a:latin typeface="Arial"/>
                          <a:cs typeface="Arial"/>
                        </a:rPr>
                        <a:t>RISPOSTA ESATTA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</a:tr>
              <a:tr h="3937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7366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SPECIE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FAUNISTICA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PUÒ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ESSERE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UTILE PER: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33274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CONSIDERATA</a:t>
                      </a:r>
                      <a:r>
                        <a:rPr sz="1000" spc="-6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CONSUMA GIORNALMENTE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33782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CONDIZIONI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PRECARIA VISIBILITÀ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CONSIDERATA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8305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B044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67335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QUALI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SONO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GLI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ELEMENTI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CHE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POSSONO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CONTRIBUIRE ALL'IDENTIFICAZIONE</a:t>
                      </a:r>
                      <a:r>
                        <a:rPr sz="1000" spc="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ANIMALE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VISTO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SFUGGITA?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3365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L'HABITAT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CUI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TROVA,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LE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DIMENSIONI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FORME,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SUO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COMPORTAMENTO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032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L'ETÀ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DELL'ANIMALE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RILEVABILE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DALLO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SVILUPPO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CORNA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TRATTASI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SPECIE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FAUNISTICHE UNGULATE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42240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L'EVENTUALE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COLORE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FORMA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MACCHIA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CAUDALE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POSIZIONE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ASSUME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NELL'URINARE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B045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71183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QUAL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È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L'HABITAT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TIPICO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DEL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CINGHIALE?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8415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AREE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BOSCATE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RICCO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SOTTOBOSCO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GERBIDI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PROSSIME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FONTI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ALIMENTARI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ZONE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UMIDE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41465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CAMPI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GRANOTURCO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POSSIBILMENTE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ESTESI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28702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BOSCHI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CONIFERE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MEDIA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ALTA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MONTAGNA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97599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B046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71183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QUAL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È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L'HABITAT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TIPICO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DEL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CAPRIOLO?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8956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BOSCHI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CONIFERE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MEDIA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ALTA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MONTAGNA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1938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ZONE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PRATIVE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APERTE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PIANURA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COLLINA INFRAMMEZZATE</a:t>
                      </a:r>
                      <a:r>
                        <a:rPr sz="1000" spc="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BOSCHI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POCO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ESTESI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206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BOSCHI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MISTI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RICCO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SOTTOBOSCO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POSTI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QUOTE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NON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ECCESSIVAMENTE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ELEVATE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SEPPURE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ADATTI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BENE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ANCHE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AD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ALTRI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TIPI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DI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AMBIENTE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B047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QUAL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È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L'HABITAT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TIPICO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CERVO?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43053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BOSCHI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CONIFERE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MEDIA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ALTA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VALLE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191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BOSCHI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FONDOVALLE,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CON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PREVALENZA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FRASSINI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ONTANI,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RICCO SOTTOBOSCO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46685">
                        <a:lnSpc>
                          <a:spcPts val="1150"/>
                        </a:lnSpc>
                        <a:spcBef>
                          <a:spcPts val="99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BOSCHI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LATIFOGLIE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BOSCHI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MISTI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INTERVALLATI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AREE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PASCOLO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384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B048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QUAL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È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L'HABITAT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TIPICO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DAINO?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374015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BOSCHI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PINO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NERO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COLLINA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PIANURA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PRATERIE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GERBIDI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3144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BOSCHI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ALTO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FUSTO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CON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SOTTOBOSCO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RADO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RICCHE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ZONE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PASCOLATIVE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8318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B049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71183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QUAL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È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L'HABITAT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TIPICO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DEL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CAMOSCIO?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5621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ZONE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MONTANE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PEDEMONTANE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PIÙ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MENO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BOSCATE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RIPIDE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CON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PRESENZA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ROCCE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E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STRAPIOMBI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8986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RIPIDE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PRATERIE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ALPINE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MEDIA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ALTA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MONTAGNA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2509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BOSCHI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CONIFERE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POSTE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QUOTE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MEDIO-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ALTE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8453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2545" algn="ct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B050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71183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QUAL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È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L'HABITAT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TIPICO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DEL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MUFLONE?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PRATERIE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ALPINE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9685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MACCHIE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BOSCAGLIE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CESPUGLIATE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DECLIVI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SCOSCESI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ROCCIOSI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IN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ZONE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BEN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ESPOSTE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15900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AREE</a:t>
                      </a:r>
                      <a:r>
                        <a:rPr sz="1000" spc="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CARATTERIZZATE</a:t>
                      </a:r>
                      <a:r>
                        <a:rPr sz="1000" spc="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PINETE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ROCCE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MEDIO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MONTANE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3700">
                <a:tc>
                  <a:txBody>
                    <a:bodyPr/>
                    <a:lstStyle/>
                    <a:p>
                      <a:pPr marR="42545" algn="ctr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B051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QUAL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È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L'HABITAT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TIPICO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LEPRE?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8636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FORESTE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LATIFOGLIE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CON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RICCO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SOTTOBOSCO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AREE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COLTIVATE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VIGNETO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7556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AREE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PRATI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STABILI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ADEGUATE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ZONE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RIMESSA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Words>12814</Words>
  <Application>Microsoft Office PowerPoint</Application>
  <PresentationFormat>Personalizzato</PresentationFormat>
  <Paragraphs>3566</Paragraphs>
  <Slides>39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39</vt:i4>
      </vt:variant>
    </vt:vector>
  </HeadingPairs>
  <TitlesOfParts>
    <vt:vector size="40" baseType="lpstr">
      <vt:lpstr>Office Theme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  <vt:lpstr>Diapositiva 22</vt:lpstr>
      <vt:lpstr>Diapositiva 23</vt:lpstr>
      <vt:lpstr>Diapositiva 24</vt:lpstr>
      <vt:lpstr>Diapositiva 25</vt:lpstr>
      <vt:lpstr>Diapositiva 26</vt:lpstr>
      <vt:lpstr>Diapositiva 27</vt:lpstr>
      <vt:lpstr>Diapositiva 28</vt:lpstr>
      <vt:lpstr>Diapositiva 29</vt:lpstr>
      <vt:lpstr>Diapositiva 30</vt:lpstr>
      <vt:lpstr>Diapositiva 31</vt:lpstr>
      <vt:lpstr>Diapositiva 32</vt:lpstr>
      <vt:lpstr>Diapositiva 33</vt:lpstr>
      <vt:lpstr>Diapositiva 34</vt:lpstr>
      <vt:lpstr>Diapositiva 35</vt:lpstr>
      <vt:lpstr>Diapositiva 36</vt:lpstr>
      <vt:lpstr>Diapositiva 37</vt:lpstr>
      <vt:lpstr>Diapositiva 38</vt:lpstr>
      <vt:lpstr>Diapositiva 39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</dc:title>
  <dc:creator>fontana</dc:creator>
  <cp:lastModifiedBy>schida1</cp:lastModifiedBy>
  <cp:revision>2</cp:revision>
  <dcterms:created xsi:type="dcterms:W3CDTF">2026-01-15T11:39:26Z</dcterms:created>
  <dcterms:modified xsi:type="dcterms:W3CDTF">2026-01-15T11:43:58Z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2022-02-25T00:00:00Z</vt:filetime>
  </property>
  <property fmtid="{D5CDD505-2E9C-101B-9397-08002B2CF9AE}" pid="3" name="Creator">
    <vt:lpwstr>Writer</vt:lpwstr>
  </property>
  <property fmtid="{D5CDD505-2E9C-101B-9397-08002B2CF9AE}" pid="4" name="LastSaved">
    <vt:filetime>2026-01-15T00:00:00Z</vt:filetime>
  </property>
  <property fmtid="{D5CDD505-2E9C-101B-9397-08002B2CF9AE}" pid="5" name="Producer">
    <vt:lpwstr>LibreOffice 7.0</vt:lpwstr>
  </property>
</Properties>
</file>